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2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2" r:id="rId17"/>
    <p:sldId id="273" r:id="rId18"/>
    <p:sldId id="274" r:id="rId19"/>
    <p:sldId id="275" r:id="rId20"/>
    <p:sldId id="276" r:id="rId21"/>
    <p:sldId id="271" r:id="rId22"/>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40"/>
  </p:normalViewPr>
  <p:slideViewPr>
    <p:cSldViewPr snapToGrid="0">
      <p:cViewPr varScale="1">
        <p:scale>
          <a:sx n="136" d="100"/>
          <a:sy n="136" d="100"/>
        </p:scale>
        <p:origin x="960" y="17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9e00ba086b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9e00ba086b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9e00ba086b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9e00ba086b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9e00ba086b_1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9e00ba086b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9e00ba086b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9e00ba086b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53bc3e3ddc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53bc3e3dd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a04b4dafaa_1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a04b4dafaa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94d1f699c2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94d1f699c2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94d1f699c2_0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94d1f699c2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94d1f699c2_0_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 name="Google Shape;66;g94d1f699c2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94d1f699c2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94d1f699c2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94d1f699c2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94d1f699c2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94d1f699c2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94d1f699c2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94d1f699c2_0_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94d1f699c2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94d1f699c2_0_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94d1f699c2_0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94d1f699c2_0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94d1f699c2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2.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3.xml"/><Relationship Id="rId5" Type="http://schemas.openxmlformats.org/officeDocument/2006/relationships/image" Target="../media/image20.jpeg"/><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hyperlink" Target="http://agritech.tnau.ac.in/farm_enterprises/fe_api_harvestingandprocessing.html" TargetMode="External"/><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hyperlink" Target="http://www.fao.org/home/en/" TargetMode="External"/><Relationship Id="rId5" Type="http://schemas.openxmlformats.org/officeDocument/2006/relationships/hyperlink" Target="https://nbb.gov.in/pdf/Registered%20Beekeepers%202019.pdf" TargetMode="External"/><Relationship Id="rId4" Type="http://schemas.openxmlformats.org/officeDocument/2006/relationships/hyperlink" Target="https://en.wikipedia.org/wiki/Beekeeping"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4" name="Google Shape;54;p13"/>
          <p:cNvPicPr preferRelativeResize="0"/>
          <p:nvPr/>
        </p:nvPicPr>
        <p:blipFill>
          <a:blip r:embed="rId3">
            <a:alphaModFix/>
          </a:blip>
          <a:stretch>
            <a:fillRect/>
          </a:stretch>
        </p:blipFill>
        <p:spPr>
          <a:xfrm>
            <a:off x="876300" y="1092925"/>
            <a:ext cx="4794525" cy="3909375"/>
          </a:xfrm>
          <a:prstGeom prst="rect">
            <a:avLst/>
          </a:prstGeom>
          <a:noFill/>
          <a:ln>
            <a:noFill/>
          </a:ln>
        </p:spPr>
      </p:pic>
      <p:sp>
        <p:nvSpPr>
          <p:cNvPr id="55" name="Google Shape;55;p13"/>
          <p:cNvSpPr txBox="1">
            <a:spLocks noGrp="1"/>
          </p:cNvSpPr>
          <p:nvPr>
            <p:ph type="ctrTitle"/>
          </p:nvPr>
        </p:nvSpPr>
        <p:spPr>
          <a:xfrm>
            <a:off x="985200" y="458575"/>
            <a:ext cx="7173600" cy="3163500"/>
          </a:xfrm>
          <a:prstGeom prst="rect">
            <a:avLst/>
          </a:prstGeom>
        </p:spPr>
        <p:txBody>
          <a:bodyPr spcFirstLastPara="1" wrap="square" lIns="91425" tIns="91425" rIns="91425" bIns="91425" anchor="b" anchorCtr="0">
            <a:noAutofit/>
          </a:bodyPr>
          <a:lstStyle/>
          <a:p>
            <a:pPr marL="0" lvl="0" indent="0" algn="r" rtl="0">
              <a:lnSpc>
                <a:spcPct val="150000"/>
              </a:lnSpc>
              <a:spcBef>
                <a:spcPts val="0"/>
              </a:spcBef>
              <a:spcAft>
                <a:spcPts val="0"/>
              </a:spcAft>
              <a:buNone/>
            </a:pPr>
            <a:r>
              <a:rPr lang="en" sz="4400" b="1">
                <a:solidFill>
                  <a:srgbClr val="000000"/>
                </a:solidFill>
                <a:latin typeface="Times New Roman"/>
                <a:ea typeface="Times New Roman"/>
                <a:cs typeface="Times New Roman"/>
                <a:sym typeface="Times New Roman"/>
              </a:rPr>
              <a:t>Smart Monitoring System </a:t>
            </a:r>
            <a:endParaRPr sz="4400" b="1">
              <a:solidFill>
                <a:srgbClr val="000000"/>
              </a:solidFill>
              <a:latin typeface="Times New Roman"/>
              <a:ea typeface="Times New Roman"/>
              <a:cs typeface="Times New Roman"/>
              <a:sym typeface="Times New Roman"/>
            </a:endParaRPr>
          </a:p>
          <a:p>
            <a:pPr marL="0" lvl="0" indent="0" algn="r" rtl="0">
              <a:lnSpc>
                <a:spcPct val="150000"/>
              </a:lnSpc>
              <a:spcBef>
                <a:spcPts val="0"/>
              </a:spcBef>
              <a:spcAft>
                <a:spcPts val="0"/>
              </a:spcAft>
              <a:buNone/>
            </a:pPr>
            <a:r>
              <a:rPr lang="en" sz="4400" b="1">
                <a:solidFill>
                  <a:srgbClr val="000000"/>
                </a:solidFill>
                <a:latin typeface="Times New Roman"/>
                <a:ea typeface="Times New Roman"/>
                <a:cs typeface="Times New Roman"/>
                <a:sym typeface="Times New Roman"/>
              </a:rPr>
              <a:t>For Beekeeping</a:t>
            </a:r>
            <a:endParaRPr sz="4400" b="1">
              <a:solidFill>
                <a:srgbClr val="000000"/>
              </a:solidFill>
              <a:latin typeface="Times New Roman"/>
              <a:ea typeface="Times New Roman"/>
              <a:cs typeface="Times New Roman"/>
              <a:sym typeface="Times New Roman"/>
            </a:endParaRPr>
          </a:p>
          <a:p>
            <a:pPr marL="0" lvl="0" indent="0" algn="r" rtl="0">
              <a:lnSpc>
                <a:spcPct val="150000"/>
              </a:lnSpc>
              <a:spcBef>
                <a:spcPts val="0"/>
              </a:spcBef>
              <a:spcAft>
                <a:spcPts val="0"/>
              </a:spcAft>
              <a:buNone/>
            </a:pPr>
            <a:r>
              <a:rPr lang="en" sz="4400" b="1">
                <a:solidFill>
                  <a:srgbClr val="000000"/>
                </a:solidFill>
                <a:latin typeface="Times New Roman"/>
                <a:ea typeface="Times New Roman"/>
                <a:cs typeface="Times New Roman"/>
                <a:sym typeface="Times New Roman"/>
              </a:rPr>
              <a:t>Farms</a:t>
            </a:r>
            <a:endParaRPr sz="4400" b="1">
              <a:solidFill>
                <a:srgbClr val="000000"/>
              </a:solidFill>
              <a:latin typeface="Times New Roman"/>
              <a:ea typeface="Times New Roman"/>
              <a:cs typeface="Times New Roman"/>
              <a:sym typeface="Times New Roman"/>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22"/>
          <p:cNvSpPr txBox="1">
            <a:spLocks noGrp="1"/>
          </p:cNvSpPr>
          <p:nvPr>
            <p:ph type="body" idx="1"/>
          </p:nvPr>
        </p:nvSpPr>
        <p:spPr>
          <a:xfrm>
            <a:off x="653550" y="1154050"/>
            <a:ext cx="7836900" cy="3565800"/>
          </a:xfrm>
          <a:prstGeom prst="rect">
            <a:avLst/>
          </a:prstGeom>
        </p:spPr>
        <p:txBody>
          <a:bodyPr spcFirstLastPara="1" wrap="square" lIns="91425" tIns="91425" rIns="91425" bIns="91425" anchor="t" anchorCtr="0">
            <a:noAutofit/>
          </a:bodyPr>
          <a:lstStyle/>
          <a:p>
            <a:pPr marL="457200" lvl="0" indent="-317500" algn="l" rtl="0">
              <a:lnSpc>
                <a:spcPct val="115000"/>
              </a:lnSpc>
              <a:spcBef>
                <a:spcPts val="0"/>
              </a:spcBef>
              <a:spcAft>
                <a:spcPts val="0"/>
              </a:spcAft>
              <a:buClr>
                <a:srgbClr val="000000"/>
              </a:buClr>
              <a:buSzPts val="1400"/>
              <a:buFont typeface="Times New Roman"/>
              <a:buChar char="❏"/>
            </a:pPr>
            <a:r>
              <a:rPr lang="en" sz="1400">
                <a:solidFill>
                  <a:srgbClr val="000000"/>
                </a:solidFill>
                <a:latin typeface="Times New Roman"/>
                <a:ea typeface="Times New Roman"/>
                <a:cs typeface="Times New Roman"/>
                <a:sym typeface="Times New Roman"/>
              </a:rPr>
              <a:t>Yield from beehive could be halved if temperature exceeds the limit.</a:t>
            </a:r>
            <a:br>
              <a:rPr lang="en" sz="1400">
                <a:solidFill>
                  <a:srgbClr val="000000"/>
                </a:solidFill>
                <a:latin typeface="Times New Roman"/>
                <a:ea typeface="Times New Roman"/>
                <a:cs typeface="Times New Roman"/>
                <a:sym typeface="Times New Roman"/>
              </a:rPr>
            </a:br>
            <a:endParaRPr sz="1400">
              <a:solidFill>
                <a:srgbClr val="000000"/>
              </a:solidFill>
              <a:latin typeface="Times New Roman"/>
              <a:ea typeface="Times New Roman"/>
              <a:cs typeface="Times New Roman"/>
              <a:sym typeface="Times New Roman"/>
            </a:endParaRPr>
          </a:p>
          <a:p>
            <a:pPr marL="457200" lvl="0" indent="-317500" algn="l" rtl="0">
              <a:lnSpc>
                <a:spcPct val="115000"/>
              </a:lnSpc>
              <a:spcBef>
                <a:spcPts val="0"/>
              </a:spcBef>
              <a:spcAft>
                <a:spcPts val="0"/>
              </a:spcAft>
              <a:buClr>
                <a:srgbClr val="000000"/>
              </a:buClr>
              <a:buSzPts val="1400"/>
              <a:buFont typeface="Times New Roman"/>
              <a:buChar char="❏"/>
            </a:pPr>
            <a:r>
              <a:rPr lang="en" sz="1400">
                <a:solidFill>
                  <a:srgbClr val="000000"/>
                </a:solidFill>
                <a:latin typeface="Times New Roman"/>
                <a:ea typeface="Times New Roman"/>
                <a:cs typeface="Times New Roman"/>
                <a:sym typeface="Times New Roman"/>
              </a:rPr>
              <a:t>Bees are busy fanning the hive to cool it, rather than collecting pollen.</a:t>
            </a:r>
            <a:br>
              <a:rPr lang="en" sz="1400">
                <a:solidFill>
                  <a:srgbClr val="000000"/>
                </a:solidFill>
                <a:latin typeface="Times New Roman"/>
                <a:ea typeface="Times New Roman"/>
                <a:cs typeface="Times New Roman"/>
                <a:sym typeface="Times New Roman"/>
              </a:rPr>
            </a:br>
            <a:endParaRPr sz="1400">
              <a:solidFill>
                <a:srgbClr val="000000"/>
              </a:solidFill>
              <a:latin typeface="Times New Roman"/>
              <a:ea typeface="Times New Roman"/>
              <a:cs typeface="Times New Roman"/>
              <a:sym typeface="Times New Roman"/>
            </a:endParaRPr>
          </a:p>
          <a:p>
            <a:pPr marL="457200" lvl="0" indent="-317500" algn="l" rtl="0">
              <a:lnSpc>
                <a:spcPct val="115000"/>
              </a:lnSpc>
              <a:spcBef>
                <a:spcPts val="0"/>
              </a:spcBef>
              <a:spcAft>
                <a:spcPts val="0"/>
              </a:spcAft>
              <a:buClr>
                <a:srgbClr val="000000"/>
              </a:buClr>
              <a:buSzPts val="1400"/>
              <a:buFont typeface="Times New Roman"/>
              <a:buChar char="❏"/>
            </a:pPr>
            <a:r>
              <a:rPr lang="en" sz="1400">
                <a:solidFill>
                  <a:srgbClr val="000000"/>
                </a:solidFill>
                <a:latin typeface="Times New Roman"/>
                <a:ea typeface="Times New Roman"/>
                <a:cs typeface="Times New Roman"/>
                <a:sym typeface="Times New Roman"/>
              </a:rPr>
              <a:t>If the honeycomb melts, then some amount of honey is lost.</a:t>
            </a:r>
            <a:br>
              <a:rPr lang="en" sz="1400">
                <a:solidFill>
                  <a:srgbClr val="000000"/>
                </a:solidFill>
                <a:latin typeface="Times New Roman"/>
                <a:ea typeface="Times New Roman"/>
                <a:cs typeface="Times New Roman"/>
                <a:sym typeface="Times New Roman"/>
              </a:rPr>
            </a:br>
            <a:endParaRPr sz="1400">
              <a:solidFill>
                <a:srgbClr val="000000"/>
              </a:solidFill>
              <a:latin typeface="Times New Roman"/>
              <a:ea typeface="Times New Roman"/>
              <a:cs typeface="Times New Roman"/>
              <a:sym typeface="Times New Roman"/>
            </a:endParaRPr>
          </a:p>
          <a:p>
            <a:pPr marL="457200" lvl="0" indent="-317500" algn="l" rtl="0">
              <a:lnSpc>
                <a:spcPct val="115000"/>
              </a:lnSpc>
              <a:spcBef>
                <a:spcPts val="0"/>
              </a:spcBef>
              <a:spcAft>
                <a:spcPts val="0"/>
              </a:spcAft>
              <a:buClr>
                <a:srgbClr val="000000"/>
              </a:buClr>
              <a:buSzPts val="1400"/>
              <a:buFont typeface="Times New Roman"/>
              <a:buChar char="❏"/>
            </a:pPr>
            <a:r>
              <a:rPr lang="en" sz="1400">
                <a:solidFill>
                  <a:srgbClr val="000000"/>
                </a:solidFill>
                <a:latin typeface="Times New Roman"/>
                <a:ea typeface="Times New Roman"/>
                <a:cs typeface="Times New Roman"/>
                <a:sym typeface="Times New Roman"/>
              </a:rPr>
              <a:t>It is a combined effect of temperature and humidity that creates a non-conducive stressful situation for the bees.</a:t>
            </a:r>
            <a:br>
              <a:rPr lang="en" sz="1400">
                <a:solidFill>
                  <a:srgbClr val="000000"/>
                </a:solidFill>
                <a:latin typeface="Times New Roman"/>
                <a:ea typeface="Times New Roman"/>
                <a:cs typeface="Times New Roman"/>
                <a:sym typeface="Times New Roman"/>
              </a:rPr>
            </a:br>
            <a:endParaRPr sz="1400">
              <a:solidFill>
                <a:srgbClr val="000000"/>
              </a:solidFill>
              <a:latin typeface="Times New Roman"/>
              <a:ea typeface="Times New Roman"/>
              <a:cs typeface="Times New Roman"/>
              <a:sym typeface="Times New Roman"/>
            </a:endParaRPr>
          </a:p>
          <a:p>
            <a:pPr marL="457200" lvl="0" indent="-317500" algn="l" rtl="0">
              <a:lnSpc>
                <a:spcPct val="115000"/>
              </a:lnSpc>
              <a:spcBef>
                <a:spcPts val="0"/>
              </a:spcBef>
              <a:spcAft>
                <a:spcPts val="0"/>
              </a:spcAft>
              <a:buClr>
                <a:srgbClr val="000000"/>
              </a:buClr>
              <a:buSzPts val="1400"/>
              <a:buFont typeface="Times New Roman"/>
              <a:buChar char="❏"/>
            </a:pPr>
            <a:r>
              <a:rPr lang="en" sz="1400">
                <a:solidFill>
                  <a:srgbClr val="000000"/>
                </a:solidFill>
                <a:latin typeface="Times New Roman"/>
                <a:ea typeface="Times New Roman"/>
                <a:cs typeface="Times New Roman"/>
                <a:sym typeface="Times New Roman"/>
              </a:rPr>
              <a:t>Farmers use their own intuition for putting wet gunny bags on beehives.</a:t>
            </a:r>
            <a:br>
              <a:rPr lang="en" sz="1400">
                <a:solidFill>
                  <a:srgbClr val="000000"/>
                </a:solidFill>
                <a:latin typeface="Times New Roman"/>
                <a:ea typeface="Times New Roman"/>
                <a:cs typeface="Times New Roman"/>
                <a:sym typeface="Times New Roman"/>
              </a:rPr>
            </a:br>
            <a:endParaRPr sz="1400">
              <a:solidFill>
                <a:srgbClr val="000000"/>
              </a:solidFill>
              <a:latin typeface="Times New Roman"/>
              <a:ea typeface="Times New Roman"/>
              <a:cs typeface="Times New Roman"/>
              <a:sym typeface="Times New Roman"/>
            </a:endParaRPr>
          </a:p>
          <a:p>
            <a:pPr marL="457200" lvl="0" indent="-317500" algn="l" rtl="0">
              <a:lnSpc>
                <a:spcPct val="115000"/>
              </a:lnSpc>
              <a:spcBef>
                <a:spcPts val="0"/>
              </a:spcBef>
              <a:spcAft>
                <a:spcPts val="0"/>
              </a:spcAft>
              <a:buClr>
                <a:srgbClr val="000000"/>
              </a:buClr>
              <a:buSzPts val="1400"/>
              <a:buFont typeface="Times New Roman"/>
              <a:buChar char="❏"/>
            </a:pPr>
            <a:r>
              <a:rPr lang="en" sz="1400">
                <a:solidFill>
                  <a:srgbClr val="000000"/>
                </a:solidFill>
                <a:latin typeface="Times New Roman"/>
                <a:ea typeface="Times New Roman"/>
                <a:cs typeface="Times New Roman"/>
                <a:sym typeface="Times New Roman"/>
              </a:rPr>
              <a:t>Bee population ratio influences the yield.</a:t>
            </a:r>
            <a:br>
              <a:rPr lang="en" sz="1400">
                <a:solidFill>
                  <a:srgbClr val="000000"/>
                </a:solidFill>
                <a:latin typeface="Times New Roman"/>
                <a:ea typeface="Times New Roman"/>
                <a:cs typeface="Times New Roman"/>
                <a:sym typeface="Times New Roman"/>
              </a:rPr>
            </a:br>
            <a:endParaRPr sz="1400">
              <a:solidFill>
                <a:srgbClr val="000000"/>
              </a:solidFill>
              <a:latin typeface="Times New Roman"/>
              <a:ea typeface="Times New Roman"/>
              <a:cs typeface="Times New Roman"/>
              <a:sym typeface="Times New Roman"/>
            </a:endParaRPr>
          </a:p>
          <a:p>
            <a:pPr marL="457200" lvl="0" indent="-317500" algn="l" rtl="0">
              <a:lnSpc>
                <a:spcPct val="115000"/>
              </a:lnSpc>
              <a:spcBef>
                <a:spcPts val="0"/>
              </a:spcBef>
              <a:spcAft>
                <a:spcPts val="0"/>
              </a:spcAft>
              <a:buClr>
                <a:srgbClr val="000000"/>
              </a:buClr>
              <a:buSzPts val="1400"/>
              <a:buFont typeface="Times New Roman"/>
              <a:buChar char="❏"/>
            </a:pPr>
            <a:r>
              <a:rPr lang="en" sz="1400">
                <a:solidFill>
                  <a:srgbClr val="000000"/>
                </a:solidFill>
                <a:latin typeface="Times New Roman"/>
                <a:ea typeface="Times New Roman"/>
                <a:cs typeface="Times New Roman"/>
                <a:sym typeface="Times New Roman"/>
              </a:rPr>
              <a:t>Lifting the boxes to check weight or removing the lid disturbs the bees.</a:t>
            </a:r>
            <a:endParaRPr sz="1400">
              <a:solidFill>
                <a:srgbClr val="000000"/>
              </a:solidFill>
              <a:latin typeface="Times New Roman"/>
              <a:ea typeface="Times New Roman"/>
              <a:cs typeface="Times New Roman"/>
              <a:sym typeface="Times New Roman"/>
            </a:endParaRPr>
          </a:p>
        </p:txBody>
      </p:sp>
      <p:sp>
        <p:nvSpPr>
          <p:cNvPr id="123" name="Google Shape;123;p22"/>
          <p:cNvSpPr txBox="1">
            <a:spLocks noGrp="1"/>
          </p:cNvSpPr>
          <p:nvPr>
            <p:ph type="title"/>
          </p:nvPr>
        </p:nvSpPr>
        <p:spPr>
          <a:xfrm>
            <a:off x="2470975" y="426100"/>
            <a:ext cx="4124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Times New Roman"/>
                <a:ea typeface="Times New Roman"/>
                <a:cs typeface="Times New Roman"/>
                <a:sym typeface="Times New Roman"/>
              </a:rPr>
              <a:t>LITERATURE REVIEW</a:t>
            </a:r>
            <a:endParaRPr b="1">
              <a:latin typeface="Times New Roman"/>
              <a:ea typeface="Times New Roman"/>
              <a:cs typeface="Times New Roman"/>
              <a:sym typeface="Times New Roman"/>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23"/>
          <p:cNvSpPr txBox="1">
            <a:spLocks noGrp="1"/>
          </p:cNvSpPr>
          <p:nvPr>
            <p:ph type="body" idx="1"/>
          </p:nvPr>
        </p:nvSpPr>
        <p:spPr>
          <a:xfrm>
            <a:off x="770100" y="1354725"/>
            <a:ext cx="7603800" cy="31713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Clr>
                <a:schemeClr val="dk1"/>
              </a:buClr>
              <a:buSzPts val="1600"/>
              <a:buFont typeface="Times New Roman"/>
              <a:buChar char="❏"/>
            </a:pPr>
            <a:r>
              <a:rPr lang="en" sz="1600">
                <a:solidFill>
                  <a:schemeClr val="dk1"/>
                </a:solidFill>
                <a:latin typeface="Times New Roman"/>
                <a:ea typeface="Times New Roman"/>
                <a:cs typeface="Times New Roman"/>
                <a:sym typeface="Times New Roman"/>
              </a:rPr>
              <a:t>Some analytics can be done on data collected from sensors in the beehive using python libraries like Pandas, NumPy, Matplotlib, Seaborn, etc.</a:t>
            </a:r>
            <a:br>
              <a:rPr lang="en" sz="1600">
                <a:solidFill>
                  <a:schemeClr val="dk1"/>
                </a:solidFill>
                <a:latin typeface="Times New Roman"/>
                <a:ea typeface="Times New Roman"/>
                <a:cs typeface="Times New Roman"/>
                <a:sym typeface="Times New Roman"/>
              </a:rPr>
            </a:br>
            <a:endParaRPr sz="1600">
              <a:solidFill>
                <a:schemeClr val="dk1"/>
              </a:solidFill>
              <a:latin typeface="Times New Roman"/>
              <a:ea typeface="Times New Roman"/>
              <a:cs typeface="Times New Roman"/>
              <a:sym typeface="Times New Roman"/>
            </a:endParaRPr>
          </a:p>
          <a:p>
            <a:pPr marL="457200" lvl="0" indent="-330200" algn="l" rtl="0">
              <a:spcBef>
                <a:spcPts val="0"/>
              </a:spcBef>
              <a:spcAft>
                <a:spcPts val="0"/>
              </a:spcAft>
              <a:buClr>
                <a:schemeClr val="dk1"/>
              </a:buClr>
              <a:buSzPts val="1600"/>
              <a:buFont typeface="Times New Roman"/>
              <a:buChar char="❏"/>
            </a:pPr>
            <a:r>
              <a:rPr lang="en" sz="1600">
                <a:solidFill>
                  <a:schemeClr val="dk1"/>
                </a:solidFill>
                <a:latin typeface="Times New Roman"/>
                <a:ea typeface="Times New Roman"/>
                <a:cs typeface="Times New Roman"/>
                <a:sym typeface="Times New Roman"/>
              </a:rPr>
              <a:t>A simple mobile app can be made using flutter for farmers wherein they can get real time update about</a:t>
            </a:r>
            <a:br>
              <a:rPr lang="en" sz="1600">
                <a:solidFill>
                  <a:schemeClr val="dk1"/>
                </a:solidFill>
                <a:latin typeface="Times New Roman"/>
                <a:ea typeface="Times New Roman"/>
                <a:cs typeface="Times New Roman"/>
                <a:sym typeface="Times New Roman"/>
              </a:rPr>
            </a:br>
            <a:endParaRPr sz="1600">
              <a:solidFill>
                <a:schemeClr val="dk1"/>
              </a:solidFill>
              <a:latin typeface="Times New Roman"/>
              <a:ea typeface="Times New Roman"/>
              <a:cs typeface="Times New Roman"/>
              <a:sym typeface="Times New Roman"/>
            </a:endParaRPr>
          </a:p>
          <a:p>
            <a:pPr marL="914400" lvl="1" indent="-330200" algn="l" rtl="0">
              <a:spcBef>
                <a:spcPts val="0"/>
              </a:spcBef>
              <a:spcAft>
                <a:spcPts val="0"/>
              </a:spcAft>
              <a:buClr>
                <a:schemeClr val="dk1"/>
              </a:buClr>
              <a:buSzPts val="1600"/>
              <a:buFont typeface="Times New Roman"/>
              <a:buChar char="❏"/>
            </a:pPr>
            <a:r>
              <a:rPr lang="en" sz="1600">
                <a:solidFill>
                  <a:schemeClr val="dk1"/>
                </a:solidFill>
                <a:latin typeface="Times New Roman"/>
                <a:ea typeface="Times New Roman"/>
                <a:cs typeface="Times New Roman"/>
                <a:sym typeface="Times New Roman"/>
              </a:rPr>
              <a:t>Temperature</a:t>
            </a:r>
            <a:br>
              <a:rPr lang="en" sz="1600">
                <a:solidFill>
                  <a:schemeClr val="dk1"/>
                </a:solidFill>
                <a:latin typeface="Times New Roman"/>
                <a:ea typeface="Times New Roman"/>
                <a:cs typeface="Times New Roman"/>
                <a:sym typeface="Times New Roman"/>
              </a:rPr>
            </a:br>
            <a:endParaRPr sz="1600">
              <a:solidFill>
                <a:schemeClr val="dk1"/>
              </a:solidFill>
              <a:latin typeface="Times New Roman"/>
              <a:ea typeface="Times New Roman"/>
              <a:cs typeface="Times New Roman"/>
              <a:sym typeface="Times New Roman"/>
            </a:endParaRPr>
          </a:p>
          <a:p>
            <a:pPr marL="914400" lvl="1" indent="-330200" algn="l" rtl="0">
              <a:spcBef>
                <a:spcPts val="0"/>
              </a:spcBef>
              <a:spcAft>
                <a:spcPts val="0"/>
              </a:spcAft>
              <a:buClr>
                <a:schemeClr val="dk1"/>
              </a:buClr>
              <a:buSzPts val="1600"/>
              <a:buFont typeface="Times New Roman"/>
              <a:buChar char="❏"/>
            </a:pPr>
            <a:r>
              <a:rPr lang="en" sz="1600">
                <a:solidFill>
                  <a:schemeClr val="dk1"/>
                </a:solidFill>
                <a:latin typeface="Times New Roman"/>
                <a:ea typeface="Times New Roman"/>
                <a:cs typeface="Times New Roman"/>
                <a:sym typeface="Times New Roman"/>
              </a:rPr>
              <a:t>Humidity</a:t>
            </a:r>
            <a:br>
              <a:rPr lang="en" sz="1600">
                <a:solidFill>
                  <a:schemeClr val="dk1"/>
                </a:solidFill>
                <a:latin typeface="Times New Roman"/>
                <a:ea typeface="Times New Roman"/>
                <a:cs typeface="Times New Roman"/>
                <a:sym typeface="Times New Roman"/>
              </a:rPr>
            </a:br>
            <a:endParaRPr sz="1600">
              <a:solidFill>
                <a:schemeClr val="dk1"/>
              </a:solidFill>
              <a:latin typeface="Times New Roman"/>
              <a:ea typeface="Times New Roman"/>
              <a:cs typeface="Times New Roman"/>
              <a:sym typeface="Times New Roman"/>
            </a:endParaRPr>
          </a:p>
          <a:p>
            <a:pPr marL="914400" lvl="1" indent="-330200" algn="l" rtl="0">
              <a:spcBef>
                <a:spcPts val="0"/>
              </a:spcBef>
              <a:spcAft>
                <a:spcPts val="0"/>
              </a:spcAft>
              <a:buClr>
                <a:schemeClr val="dk1"/>
              </a:buClr>
              <a:buSzPts val="1600"/>
              <a:buFont typeface="Times New Roman"/>
              <a:buChar char="❏"/>
            </a:pPr>
            <a:r>
              <a:rPr lang="en" sz="1600">
                <a:solidFill>
                  <a:schemeClr val="dk1"/>
                </a:solidFill>
                <a:latin typeface="Times New Roman"/>
                <a:ea typeface="Times New Roman"/>
                <a:cs typeface="Times New Roman"/>
                <a:sym typeface="Times New Roman"/>
              </a:rPr>
              <a:t>Weight</a:t>
            </a:r>
            <a:endParaRPr sz="1600">
              <a:solidFill>
                <a:schemeClr val="dk1"/>
              </a:solidFill>
              <a:latin typeface="Times New Roman"/>
              <a:ea typeface="Times New Roman"/>
              <a:cs typeface="Times New Roman"/>
              <a:sym typeface="Times New Roman"/>
            </a:endParaRPr>
          </a:p>
        </p:txBody>
      </p:sp>
      <p:sp>
        <p:nvSpPr>
          <p:cNvPr id="129" name="Google Shape;129;p23"/>
          <p:cNvSpPr txBox="1">
            <a:spLocks noGrp="1"/>
          </p:cNvSpPr>
          <p:nvPr>
            <p:ph type="title"/>
          </p:nvPr>
        </p:nvSpPr>
        <p:spPr>
          <a:xfrm>
            <a:off x="2414549" y="349900"/>
            <a:ext cx="4352011"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latin typeface="Times New Roman"/>
                <a:ea typeface="Times New Roman"/>
                <a:cs typeface="Times New Roman"/>
                <a:sym typeface="Times New Roman"/>
              </a:rPr>
              <a:t>MODULE DESCRIPTION</a:t>
            </a:r>
            <a:endParaRPr b="1" dirty="0">
              <a:latin typeface="Times New Roman"/>
              <a:ea typeface="Times New Roman"/>
              <a:cs typeface="Times New Roman"/>
              <a:sym typeface="Times New Roman"/>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24"/>
          <p:cNvSpPr txBox="1">
            <a:spLocks noGrp="1"/>
          </p:cNvSpPr>
          <p:nvPr>
            <p:ph type="title"/>
          </p:nvPr>
        </p:nvSpPr>
        <p:spPr>
          <a:xfrm>
            <a:off x="2338800" y="367175"/>
            <a:ext cx="4562932"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latin typeface="Times New Roman"/>
                <a:ea typeface="Times New Roman"/>
                <a:cs typeface="Times New Roman"/>
                <a:sym typeface="Times New Roman"/>
              </a:rPr>
              <a:t>MODULE EXPLANATION</a:t>
            </a:r>
            <a:endParaRPr b="1" dirty="0">
              <a:latin typeface="Times New Roman"/>
              <a:ea typeface="Times New Roman"/>
              <a:cs typeface="Times New Roman"/>
              <a:sym typeface="Times New Roman"/>
            </a:endParaRPr>
          </a:p>
        </p:txBody>
      </p:sp>
      <p:sp>
        <p:nvSpPr>
          <p:cNvPr id="135" name="Google Shape;135;p24"/>
          <p:cNvSpPr txBox="1">
            <a:spLocks noGrp="1"/>
          </p:cNvSpPr>
          <p:nvPr>
            <p:ph type="body" idx="1"/>
          </p:nvPr>
        </p:nvSpPr>
        <p:spPr>
          <a:xfrm>
            <a:off x="418350" y="1112700"/>
            <a:ext cx="8307300" cy="36678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Clr>
                <a:schemeClr val="dk1"/>
              </a:buClr>
              <a:buSzPts val="1600"/>
              <a:buFont typeface="Times New Roman"/>
              <a:buChar char="❏"/>
            </a:pPr>
            <a:r>
              <a:rPr lang="en" sz="1600" dirty="0">
                <a:solidFill>
                  <a:schemeClr val="dk1"/>
                </a:solidFill>
                <a:latin typeface="Times New Roman"/>
                <a:ea typeface="Times New Roman"/>
                <a:cs typeface="Times New Roman"/>
                <a:sym typeface="Times New Roman"/>
              </a:rPr>
              <a:t>Analysis will help us to understand what temperature and humidity conditions are suitable for bees and how often the beehive needs to be emptied. </a:t>
            </a:r>
            <a:br>
              <a:rPr lang="en" sz="1600" dirty="0">
                <a:solidFill>
                  <a:schemeClr val="dk1"/>
                </a:solidFill>
                <a:latin typeface="Times New Roman"/>
                <a:ea typeface="Times New Roman"/>
                <a:cs typeface="Times New Roman"/>
                <a:sym typeface="Times New Roman"/>
              </a:rPr>
            </a:br>
            <a:endParaRPr sz="1600" dirty="0">
              <a:solidFill>
                <a:schemeClr val="dk1"/>
              </a:solidFill>
              <a:latin typeface="Times New Roman"/>
              <a:ea typeface="Times New Roman"/>
              <a:cs typeface="Times New Roman"/>
              <a:sym typeface="Times New Roman"/>
            </a:endParaRPr>
          </a:p>
          <a:p>
            <a:pPr marL="457200" lvl="0" indent="-330200" algn="l" rtl="0">
              <a:spcBef>
                <a:spcPts val="0"/>
              </a:spcBef>
              <a:spcAft>
                <a:spcPts val="0"/>
              </a:spcAft>
              <a:buClr>
                <a:schemeClr val="dk1"/>
              </a:buClr>
              <a:buSzPts val="1600"/>
              <a:buFont typeface="Times New Roman"/>
              <a:buChar char="❏"/>
            </a:pPr>
            <a:r>
              <a:rPr lang="en" sz="1600" dirty="0">
                <a:solidFill>
                  <a:schemeClr val="dk1"/>
                </a:solidFill>
                <a:latin typeface="Times New Roman"/>
                <a:ea typeface="Times New Roman"/>
                <a:cs typeface="Times New Roman"/>
                <a:sym typeface="Times New Roman"/>
              </a:rPr>
              <a:t>Through app farmer will be able to track the real time temperature and humidity of the beehive in a simple and easy to understand graphical format.</a:t>
            </a:r>
            <a:br>
              <a:rPr lang="en" sz="1600" dirty="0">
                <a:solidFill>
                  <a:schemeClr val="dk1"/>
                </a:solidFill>
                <a:latin typeface="Times New Roman"/>
                <a:ea typeface="Times New Roman"/>
                <a:cs typeface="Times New Roman"/>
                <a:sym typeface="Times New Roman"/>
              </a:rPr>
            </a:br>
            <a:endParaRPr sz="1600" dirty="0">
              <a:solidFill>
                <a:schemeClr val="dk1"/>
              </a:solidFill>
              <a:latin typeface="Times New Roman"/>
              <a:ea typeface="Times New Roman"/>
              <a:cs typeface="Times New Roman"/>
              <a:sym typeface="Times New Roman"/>
            </a:endParaRPr>
          </a:p>
          <a:p>
            <a:pPr marL="457200" lvl="0" indent="-330200" algn="l" rtl="0">
              <a:spcBef>
                <a:spcPts val="0"/>
              </a:spcBef>
              <a:spcAft>
                <a:spcPts val="0"/>
              </a:spcAft>
              <a:buClr>
                <a:schemeClr val="dk1"/>
              </a:buClr>
              <a:buSzPts val="1600"/>
              <a:buFont typeface="Times New Roman"/>
              <a:buChar char="❏"/>
            </a:pPr>
            <a:r>
              <a:rPr lang="en" sz="1600" dirty="0">
                <a:solidFill>
                  <a:schemeClr val="dk1"/>
                </a:solidFill>
                <a:latin typeface="Times New Roman"/>
                <a:ea typeface="Times New Roman"/>
                <a:cs typeface="Times New Roman"/>
                <a:sym typeface="Times New Roman"/>
              </a:rPr>
              <a:t>This will help them to make smart decision for putting wet gunny bag on the beehives.</a:t>
            </a:r>
            <a:br>
              <a:rPr lang="en" sz="1600" dirty="0">
                <a:solidFill>
                  <a:schemeClr val="dk1"/>
                </a:solidFill>
                <a:latin typeface="Times New Roman"/>
                <a:ea typeface="Times New Roman"/>
                <a:cs typeface="Times New Roman"/>
                <a:sym typeface="Times New Roman"/>
              </a:rPr>
            </a:br>
            <a:endParaRPr sz="1600" dirty="0">
              <a:solidFill>
                <a:schemeClr val="dk1"/>
              </a:solidFill>
              <a:latin typeface="Times New Roman"/>
              <a:ea typeface="Times New Roman"/>
              <a:cs typeface="Times New Roman"/>
              <a:sym typeface="Times New Roman"/>
            </a:endParaRPr>
          </a:p>
          <a:p>
            <a:pPr marL="457200" lvl="0" indent="-330200" algn="l" rtl="0">
              <a:spcBef>
                <a:spcPts val="0"/>
              </a:spcBef>
              <a:spcAft>
                <a:spcPts val="0"/>
              </a:spcAft>
              <a:buClr>
                <a:schemeClr val="dk1"/>
              </a:buClr>
              <a:buSzPts val="1600"/>
              <a:buFont typeface="Times New Roman"/>
              <a:buChar char="❏"/>
            </a:pPr>
            <a:r>
              <a:rPr lang="en" sz="1600" dirty="0">
                <a:solidFill>
                  <a:schemeClr val="dk1"/>
                </a:solidFill>
                <a:latin typeface="Times New Roman"/>
                <a:ea typeface="Times New Roman"/>
                <a:cs typeface="Times New Roman"/>
                <a:sym typeface="Times New Roman"/>
              </a:rPr>
              <a:t>Farmer will also get real time info about the weight of beehive and this will help him/her to know when to open beehive.</a:t>
            </a:r>
            <a:br>
              <a:rPr lang="en" sz="1600" dirty="0">
                <a:solidFill>
                  <a:schemeClr val="dk1"/>
                </a:solidFill>
                <a:latin typeface="Times New Roman"/>
                <a:ea typeface="Times New Roman"/>
                <a:cs typeface="Times New Roman"/>
                <a:sym typeface="Times New Roman"/>
              </a:rPr>
            </a:br>
            <a:endParaRPr sz="1600" dirty="0">
              <a:solidFill>
                <a:schemeClr val="dk1"/>
              </a:solidFill>
              <a:latin typeface="Times New Roman"/>
              <a:ea typeface="Times New Roman"/>
              <a:cs typeface="Times New Roman"/>
              <a:sym typeface="Times New Roman"/>
            </a:endParaRPr>
          </a:p>
          <a:p>
            <a:pPr marL="457200" lvl="0" indent="-330200" algn="l" rtl="0">
              <a:spcBef>
                <a:spcPts val="0"/>
              </a:spcBef>
              <a:spcAft>
                <a:spcPts val="0"/>
              </a:spcAft>
              <a:buClr>
                <a:schemeClr val="dk1"/>
              </a:buClr>
              <a:buSzPts val="1600"/>
              <a:buFont typeface="Times New Roman"/>
              <a:buChar char="❏"/>
            </a:pPr>
            <a:r>
              <a:rPr lang="en" sz="1600" dirty="0">
                <a:solidFill>
                  <a:schemeClr val="dk1"/>
                </a:solidFill>
                <a:latin typeface="Times New Roman"/>
                <a:ea typeface="Times New Roman"/>
                <a:cs typeface="Times New Roman"/>
                <a:sym typeface="Times New Roman"/>
              </a:rPr>
              <a:t>This will also reduce the time spent by bees in cooling the temperature of beehive and will keep them busy in the work of collection of nectar.</a:t>
            </a:r>
            <a:endParaRPr sz="1600" dirty="0">
              <a:solidFill>
                <a:schemeClr val="dk1"/>
              </a:solidFill>
              <a:latin typeface="Times New Roman"/>
              <a:ea typeface="Times New Roman"/>
              <a:cs typeface="Times New Roman"/>
              <a:sym typeface="Times New Roman"/>
            </a:endParaRPr>
          </a:p>
          <a:p>
            <a:pPr marL="914400" lvl="0" indent="0" algn="l" rtl="0">
              <a:spcBef>
                <a:spcPts val="1600"/>
              </a:spcBef>
              <a:spcAft>
                <a:spcPts val="1600"/>
              </a:spcAft>
              <a:buNone/>
            </a:pPr>
            <a:endParaRPr sz="1600" dirty="0">
              <a:solidFill>
                <a:schemeClr val="dk1"/>
              </a:solidFill>
              <a:latin typeface="Times New Roman"/>
              <a:ea typeface="Times New Roman"/>
              <a:cs typeface="Times New Roman"/>
              <a:sym typeface="Times New Roman"/>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25"/>
          <p:cNvSpPr txBox="1">
            <a:spLocks noGrp="1"/>
          </p:cNvSpPr>
          <p:nvPr>
            <p:ph type="title"/>
          </p:nvPr>
        </p:nvSpPr>
        <p:spPr>
          <a:xfrm>
            <a:off x="1584601" y="341252"/>
            <a:ext cx="5990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latin typeface="Times New Roman"/>
                <a:ea typeface="Times New Roman"/>
                <a:cs typeface="Times New Roman"/>
                <a:sym typeface="Times New Roman"/>
              </a:rPr>
              <a:t>IMPLEMENTATION AND CODING</a:t>
            </a:r>
            <a:endParaRPr b="1" dirty="0">
              <a:latin typeface="Times New Roman"/>
              <a:ea typeface="Times New Roman"/>
              <a:cs typeface="Times New Roman"/>
              <a:sym typeface="Times New Roman"/>
            </a:endParaRPr>
          </a:p>
        </p:txBody>
      </p:sp>
      <p:pic>
        <p:nvPicPr>
          <p:cNvPr id="141" name="Google Shape;141;p25"/>
          <p:cNvPicPr preferRelativeResize="0"/>
          <p:nvPr/>
        </p:nvPicPr>
        <p:blipFill>
          <a:blip r:embed="rId3">
            <a:alphaModFix/>
          </a:blip>
          <a:stretch>
            <a:fillRect/>
          </a:stretch>
        </p:blipFill>
        <p:spPr>
          <a:xfrm>
            <a:off x="1660863" y="957175"/>
            <a:ext cx="5822287" cy="388152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pic>
        <p:nvPicPr>
          <p:cNvPr id="146" name="Google Shape;146;p26"/>
          <p:cNvPicPr preferRelativeResize="0"/>
          <p:nvPr/>
        </p:nvPicPr>
        <p:blipFill>
          <a:blip r:embed="rId3">
            <a:alphaModFix/>
          </a:blip>
          <a:stretch>
            <a:fillRect/>
          </a:stretch>
        </p:blipFill>
        <p:spPr>
          <a:xfrm>
            <a:off x="1131899" y="421688"/>
            <a:ext cx="6880198" cy="430012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27"/>
          <p:cNvSpPr txBox="1">
            <a:spLocks noGrp="1"/>
          </p:cNvSpPr>
          <p:nvPr>
            <p:ph type="title"/>
          </p:nvPr>
        </p:nvSpPr>
        <p:spPr>
          <a:xfrm>
            <a:off x="3299250" y="375825"/>
            <a:ext cx="2545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latin typeface="Times New Roman"/>
                <a:ea typeface="Times New Roman"/>
                <a:cs typeface="Times New Roman"/>
                <a:sym typeface="Times New Roman"/>
              </a:rPr>
              <a:t>DEMO VIDEO</a:t>
            </a:r>
            <a:endParaRPr b="1" dirty="0">
              <a:latin typeface="Times New Roman"/>
              <a:ea typeface="Times New Roman"/>
              <a:cs typeface="Times New Roman"/>
              <a:sym typeface="Times New Roman"/>
            </a:endParaRPr>
          </a:p>
        </p:txBody>
      </p:sp>
      <p:pic>
        <p:nvPicPr>
          <p:cNvPr id="2" name="Beekeeping" descr="Beekeeping">
            <a:hlinkClick r:id="" action="ppaction://media"/>
            <a:extLst>
              <a:ext uri="{FF2B5EF4-FFF2-40B4-BE49-F238E27FC236}">
                <a16:creationId xmlns:a16="http://schemas.microsoft.com/office/drawing/2014/main" id="{20EAA59E-D9E7-C747-A504-5EAF30DB5A35}"/>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586084" y="1214819"/>
            <a:ext cx="5971831" cy="335915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945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2" name="Picture 8">
            <a:extLst>
              <a:ext uri="{FF2B5EF4-FFF2-40B4-BE49-F238E27FC236}">
                <a16:creationId xmlns:a16="http://schemas.microsoft.com/office/drawing/2014/main" id="{CBB38D65-2A3E-3247-A7A5-4CC30402A1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04582" y="2692143"/>
            <a:ext cx="4312519" cy="2314236"/>
          </a:xfrm>
          <a:prstGeom prst="rect">
            <a:avLst/>
          </a:prstGeom>
          <a:noFill/>
          <a:extLst>
            <a:ext uri="{909E8E84-426E-40DD-AFC4-6F175D3DCCD1}">
              <a14:hiddenFill xmlns:a14="http://schemas.microsoft.com/office/drawing/2010/main">
                <a:solidFill>
                  <a:srgbClr val="FFFFFF"/>
                </a:solidFill>
              </a14:hiddenFill>
            </a:ext>
          </a:extLst>
        </p:spPr>
      </p:pic>
      <p:sp>
        <p:nvSpPr>
          <p:cNvPr id="7" name="Google Shape;151;p27">
            <a:extLst>
              <a:ext uri="{FF2B5EF4-FFF2-40B4-BE49-F238E27FC236}">
                <a16:creationId xmlns:a16="http://schemas.microsoft.com/office/drawing/2014/main" id="{68B74479-81DA-0F45-9444-35B90637B94A}"/>
              </a:ext>
            </a:extLst>
          </p:cNvPr>
          <p:cNvSpPr txBox="1">
            <a:spLocks noGrp="1"/>
          </p:cNvSpPr>
          <p:nvPr>
            <p:ph type="title"/>
          </p:nvPr>
        </p:nvSpPr>
        <p:spPr>
          <a:xfrm>
            <a:off x="3662247" y="385252"/>
            <a:ext cx="1819505"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latin typeface="Times New Roman"/>
                <a:ea typeface="Times New Roman"/>
                <a:cs typeface="Times New Roman"/>
                <a:sym typeface="Times New Roman"/>
              </a:rPr>
              <a:t>TESTING</a:t>
            </a:r>
            <a:endParaRPr b="1" dirty="0">
              <a:latin typeface="Times New Roman"/>
              <a:ea typeface="Times New Roman"/>
              <a:cs typeface="Times New Roman"/>
              <a:sym typeface="Times New Roman"/>
            </a:endParaRPr>
          </a:p>
        </p:txBody>
      </p:sp>
      <p:pic>
        <p:nvPicPr>
          <p:cNvPr id="1028" name="Picture 4">
            <a:extLst>
              <a:ext uri="{FF2B5EF4-FFF2-40B4-BE49-F238E27FC236}">
                <a16:creationId xmlns:a16="http://schemas.microsoft.com/office/drawing/2014/main" id="{2EF8C2E8-B908-1B40-A721-597E281651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9481" y="980248"/>
            <a:ext cx="4312519" cy="2313486"/>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56E76BFD-EC66-9E4B-AB63-48DAC57A4454}"/>
              </a:ext>
            </a:extLst>
          </p:cNvPr>
          <p:cNvSpPr/>
          <p:nvPr/>
        </p:nvSpPr>
        <p:spPr>
          <a:xfrm>
            <a:off x="4744721" y="1186755"/>
            <a:ext cx="3899659" cy="1384995"/>
          </a:xfrm>
          <a:prstGeom prst="rect">
            <a:avLst/>
          </a:prstGeom>
        </p:spPr>
        <p:txBody>
          <a:bodyPr wrap="square">
            <a:spAutoFit/>
          </a:bodyPr>
          <a:lstStyle/>
          <a:p>
            <a:pPr algn="just"/>
            <a:r>
              <a:rPr lang="en-IN" b="1" dirty="0">
                <a:latin typeface="Times New Roman" panose="02020603050405020304" pitchFamily="18" charset="0"/>
                <a:cs typeface="Times New Roman" panose="02020603050405020304" pitchFamily="18" charset="0"/>
              </a:rPr>
              <a:t>Time series graph of humidity:</a:t>
            </a:r>
            <a:r>
              <a:rPr lang="en-IN" dirty="0">
                <a:latin typeface="Times New Roman" panose="02020603050405020304" pitchFamily="18" charset="0"/>
                <a:cs typeface="Times New Roman" panose="02020603050405020304" pitchFamily="18" charset="0"/>
              </a:rPr>
              <a:t> To test the nature of humidity on daily basis. Basically we can infer the sequence and predict future values based on shape of graph. Here you can see for any date, maximum humidity does not exceed 80 % whereas minimum humidity does not fall below 10%  </a:t>
            </a:r>
          </a:p>
        </p:txBody>
      </p:sp>
      <p:sp>
        <p:nvSpPr>
          <p:cNvPr id="9" name="Rectangle 8">
            <a:extLst>
              <a:ext uri="{FF2B5EF4-FFF2-40B4-BE49-F238E27FC236}">
                <a16:creationId xmlns:a16="http://schemas.microsoft.com/office/drawing/2014/main" id="{DE890227-429D-A945-8C7E-1416BBA9BCDD}"/>
              </a:ext>
            </a:extLst>
          </p:cNvPr>
          <p:cNvSpPr/>
          <p:nvPr/>
        </p:nvSpPr>
        <p:spPr>
          <a:xfrm>
            <a:off x="667872" y="3373253"/>
            <a:ext cx="3687312" cy="1384995"/>
          </a:xfrm>
          <a:prstGeom prst="rect">
            <a:avLst/>
          </a:prstGeom>
        </p:spPr>
        <p:txBody>
          <a:bodyPr wrap="square">
            <a:spAutoFit/>
          </a:bodyPr>
          <a:lstStyle/>
          <a:p>
            <a:pPr algn="just"/>
            <a:r>
              <a:rPr lang="en-IN" b="1" dirty="0">
                <a:latin typeface="Times New Roman" panose="02020603050405020304" pitchFamily="18" charset="0"/>
                <a:cs typeface="Times New Roman" panose="02020603050405020304" pitchFamily="18" charset="0"/>
              </a:rPr>
              <a:t>Time series graph of weight:</a:t>
            </a:r>
            <a:r>
              <a:rPr lang="en-IN" dirty="0">
                <a:latin typeface="Times New Roman" panose="02020603050405020304" pitchFamily="18" charset="0"/>
                <a:cs typeface="Times New Roman" panose="02020603050405020304" pitchFamily="18" charset="0"/>
              </a:rPr>
              <a:t> To test the nature of weight on daily basis. Here we can infer that weight increases indefinitely in a span of 15 days before being emptied. This signifies that the weight of beehive lies between 3.5 and 5 kg on an average. </a:t>
            </a:r>
          </a:p>
        </p:txBody>
      </p:sp>
    </p:spTree>
    <p:extLst>
      <p:ext uri="{BB962C8B-B14F-4D97-AF65-F5344CB8AC3E}">
        <p14:creationId xmlns:p14="http://schemas.microsoft.com/office/powerpoint/2010/main" val="21710515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EC7F72D1-B518-164E-B039-EDDBE30787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8791" y="2394057"/>
            <a:ext cx="4517056" cy="242086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0370FFF1-3DE5-8D49-89A3-DFED74A306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25086" y="393212"/>
            <a:ext cx="1602557" cy="435707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AA9B8A32-9A60-EB40-B8BA-56D0D7A3B03B}"/>
              </a:ext>
            </a:extLst>
          </p:cNvPr>
          <p:cNvSpPr/>
          <p:nvPr/>
        </p:nvSpPr>
        <p:spPr>
          <a:xfrm>
            <a:off x="719602" y="586229"/>
            <a:ext cx="3775433" cy="1600438"/>
          </a:xfrm>
          <a:prstGeom prst="rect">
            <a:avLst/>
          </a:prstGeom>
        </p:spPr>
        <p:txBody>
          <a:bodyPr wrap="square">
            <a:spAutoFit/>
          </a:bodyPr>
          <a:lstStyle/>
          <a:p>
            <a:pPr algn="just">
              <a:spcAft>
                <a:spcPts val="1600"/>
              </a:spcAft>
            </a:pPr>
            <a:r>
              <a:rPr lang="en-IN" b="1" dirty="0">
                <a:solidFill>
                  <a:schemeClr val="tx1"/>
                </a:solidFill>
                <a:latin typeface="Times New Roman" panose="02020603050405020304" pitchFamily="18" charset="0"/>
                <a:cs typeface="Times New Roman" panose="02020603050405020304" pitchFamily="18" charset="0"/>
              </a:rPr>
              <a:t>Time series graph of temperature:</a:t>
            </a:r>
            <a:r>
              <a:rPr lang="en-IN" dirty="0">
                <a:solidFill>
                  <a:schemeClr val="tx1"/>
                </a:solidFill>
                <a:latin typeface="Times New Roman" panose="02020603050405020304" pitchFamily="18" charset="0"/>
                <a:cs typeface="Times New Roman" panose="02020603050405020304" pitchFamily="18" charset="0"/>
              </a:rPr>
              <a:t> To test the nature of temperature on daily basis. As the data was collected in month of March and April, you can observe that there is a significant rise in temperature as we proceed from left to right. As there are no impossible values, we can proceed on our analysis.</a:t>
            </a:r>
          </a:p>
        </p:txBody>
      </p:sp>
      <p:sp>
        <p:nvSpPr>
          <p:cNvPr id="5" name="Rectangle 4">
            <a:extLst>
              <a:ext uri="{FF2B5EF4-FFF2-40B4-BE49-F238E27FC236}">
                <a16:creationId xmlns:a16="http://schemas.microsoft.com/office/drawing/2014/main" id="{84524485-3F0E-3940-BAD4-A6B2B98DEE44}"/>
              </a:ext>
            </a:extLst>
          </p:cNvPr>
          <p:cNvSpPr/>
          <p:nvPr/>
        </p:nvSpPr>
        <p:spPr>
          <a:xfrm>
            <a:off x="7052871" y="1270672"/>
            <a:ext cx="1742338" cy="2246769"/>
          </a:xfrm>
          <a:prstGeom prst="rect">
            <a:avLst/>
          </a:prstGeom>
        </p:spPr>
        <p:txBody>
          <a:bodyPr wrap="square">
            <a:spAutoFit/>
          </a:bodyPr>
          <a:lstStyle/>
          <a:p>
            <a:pPr algn="just"/>
            <a:r>
              <a:rPr lang="en-IN" dirty="0">
                <a:latin typeface="Times New Roman" panose="02020603050405020304" pitchFamily="18" charset="0"/>
                <a:cs typeface="Times New Roman" panose="02020603050405020304" pitchFamily="18" charset="0"/>
              </a:rPr>
              <a:t>To the left is the graph screen of our application which displays our observed temperature. It also displays other data variables and alerts the beekeepers if temperature crosses threshold value.</a:t>
            </a:r>
          </a:p>
        </p:txBody>
      </p:sp>
    </p:spTree>
    <p:extLst>
      <p:ext uri="{BB962C8B-B14F-4D97-AF65-F5344CB8AC3E}">
        <p14:creationId xmlns:p14="http://schemas.microsoft.com/office/powerpoint/2010/main" val="42689080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F489635-2BB8-BC45-8416-485307FE3712}"/>
              </a:ext>
            </a:extLst>
          </p:cNvPr>
          <p:cNvSpPr>
            <a:spLocks noGrp="1"/>
          </p:cNvSpPr>
          <p:nvPr>
            <p:ph type="body" idx="1"/>
          </p:nvPr>
        </p:nvSpPr>
        <p:spPr>
          <a:xfrm>
            <a:off x="438651" y="1246743"/>
            <a:ext cx="8210132" cy="3416400"/>
          </a:xfrm>
        </p:spPr>
        <p:txBody>
          <a:bodyPr/>
          <a:lstStyle/>
          <a:p>
            <a:pPr marL="114300" indent="0" algn="just">
              <a:lnSpc>
                <a:spcPct val="150000"/>
              </a:lnSpc>
              <a:buNone/>
            </a:pPr>
            <a:r>
              <a:rPr lang="en-IN" sz="1600" dirty="0">
                <a:solidFill>
                  <a:schemeClr val="tx1"/>
                </a:solidFill>
                <a:latin typeface="Times New Roman" panose="02020603050405020304" pitchFamily="18" charset="0"/>
                <a:cs typeface="Times New Roman" panose="02020603050405020304" pitchFamily="18" charset="0"/>
              </a:rPr>
              <a:t>Based on our analysis we obtained the following results:</a:t>
            </a:r>
          </a:p>
          <a:p>
            <a:pPr algn="just" fontAlgn="base">
              <a:lnSpc>
                <a:spcPct val="150000"/>
              </a:lnSpc>
              <a:buFont typeface="Wingdings" pitchFamily="2" charset="2"/>
              <a:buChar char="q"/>
            </a:pPr>
            <a:r>
              <a:rPr lang="en-IN" sz="1600" dirty="0">
                <a:solidFill>
                  <a:schemeClr val="tx1"/>
                </a:solidFill>
                <a:latin typeface="Times New Roman" panose="02020603050405020304" pitchFamily="18" charset="0"/>
                <a:cs typeface="Times New Roman" panose="02020603050405020304" pitchFamily="18" charset="0"/>
              </a:rPr>
              <a:t>If the temperature crosses 32 °C, the bees start fanning in order to cool their hives.  Above 40 °C the newer ones start melting affecting the entire colony.</a:t>
            </a:r>
          </a:p>
          <a:p>
            <a:pPr algn="just" fontAlgn="base">
              <a:lnSpc>
                <a:spcPct val="150000"/>
              </a:lnSpc>
              <a:buFont typeface="Wingdings" pitchFamily="2" charset="2"/>
              <a:buChar char="q"/>
            </a:pPr>
            <a:r>
              <a:rPr lang="en-IN" sz="1600" dirty="0">
                <a:solidFill>
                  <a:schemeClr val="tx1"/>
                </a:solidFill>
                <a:latin typeface="Times New Roman" panose="02020603050405020304" pitchFamily="18" charset="0"/>
                <a:cs typeface="Times New Roman" panose="02020603050405020304" pitchFamily="18" charset="0"/>
              </a:rPr>
              <a:t>Humidity should prevail between 40% and 60% for a strong colony nest. If the humidity exceeds 80% the fanning process even enables with better air circulation within the beehive. They restore their energy by removing droplets of water with their tongue.</a:t>
            </a:r>
          </a:p>
          <a:p>
            <a:pPr marL="114300" indent="0" algn="just">
              <a:lnSpc>
                <a:spcPct val="150000"/>
              </a:lnSpc>
              <a:buNone/>
            </a:pPr>
            <a:r>
              <a:rPr lang="en-IN" sz="1600" dirty="0">
                <a:solidFill>
                  <a:schemeClr val="tx1"/>
                </a:solidFill>
                <a:latin typeface="Times New Roman" panose="02020603050405020304" pitchFamily="18" charset="0"/>
                <a:cs typeface="Times New Roman" panose="02020603050405020304" pitchFamily="18" charset="0"/>
              </a:rPr>
              <a:t>In our application we added a extra field of location id so that if the beekeepers own more than one hive on same location then they can add another entry possessing same location name but different location id.</a:t>
            </a:r>
          </a:p>
        </p:txBody>
      </p:sp>
      <p:sp>
        <p:nvSpPr>
          <p:cNvPr id="4" name="Google Shape;151;p27">
            <a:extLst>
              <a:ext uri="{FF2B5EF4-FFF2-40B4-BE49-F238E27FC236}">
                <a16:creationId xmlns:a16="http://schemas.microsoft.com/office/drawing/2014/main" id="{7615891B-9D79-3C47-BE32-AA33C19C1995}"/>
              </a:ext>
            </a:extLst>
          </p:cNvPr>
          <p:cNvSpPr txBox="1">
            <a:spLocks/>
          </p:cNvSpPr>
          <p:nvPr/>
        </p:nvSpPr>
        <p:spPr>
          <a:xfrm>
            <a:off x="2196444" y="480357"/>
            <a:ext cx="4751109"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IN" b="1" dirty="0">
                <a:latin typeface="Times New Roman"/>
                <a:ea typeface="Times New Roman"/>
                <a:cs typeface="Times New Roman"/>
                <a:sym typeface="Times New Roman"/>
              </a:rPr>
              <a:t>RESULT AND DISCUSSION</a:t>
            </a:r>
          </a:p>
        </p:txBody>
      </p:sp>
    </p:spTree>
    <p:extLst>
      <p:ext uri="{BB962C8B-B14F-4D97-AF65-F5344CB8AC3E}">
        <p14:creationId xmlns:p14="http://schemas.microsoft.com/office/powerpoint/2010/main" val="3158099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902B6132-8FF3-8B40-A863-679D15A66B6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48205" y="921560"/>
            <a:ext cx="1537346" cy="3321006"/>
          </a:xfrm>
          <a:prstGeom prst="rect">
            <a:avLst/>
          </a:prstGeom>
          <a:noFill/>
          <a:extLst>
            <a:ext uri="{909E8E84-426E-40DD-AFC4-6F175D3DCCD1}">
              <a14:hiddenFill xmlns:a14="http://schemas.microsoft.com/office/drawing/2010/main">
                <a:solidFill>
                  <a:srgbClr val="FFFFFF"/>
                </a:solidFill>
              </a14:hiddenFill>
            </a:ext>
          </a:extLst>
        </p:spPr>
      </p:pic>
      <p:pic>
        <p:nvPicPr>
          <p:cNvPr id="3075" name="Picture 3">
            <a:extLst>
              <a:ext uri="{FF2B5EF4-FFF2-40B4-BE49-F238E27FC236}">
                <a16:creationId xmlns:a16="http://schemas.microsoft.com/office/drawing/2014/main" id="{E5E5CB7F-8E89-BD44-8212-ED94E6F1E7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07909" y="900934"/>
            <a:ext cx="1540180" cy="3300386"/>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C9A87854-D900-3E4D-B10E-A18112E3EE6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0220" y="921560"/>
            <a:ext cx="1537347" cy="332100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Graphical user interface, application&#10;&#10;Description automatically generated">
            <a:extLst>
              <a:ext uri="{FF2B5EF4-FFF2-40B4-BE49-F238E27FC236}">
                <a16:creationId xmlns:a16="http://schemas.microsoft.com/office/drawing/2014/main" id="{4DC7F0D5-2113-6240-905C-1933619C18A2}"/>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4746189" y="900934"/>
            <a:ext cx="1601082" cy="3300386"/>
          </a:xfrm>
          <a:prstGeom prst="rect">
            <a:avLst/>
          </a:prstGeom>
          <a:noFill/>
          <a:ln>
            <a:noFill/>
          </a:ln>
        </p:spPr>
      </p:pic>
    </p:spTree>
    <p:extLst>
      <p:ext uri="{BB962C8B-B14F-4D97-AF65-F5344CB8AC3E}">
        <p14:creationId xmlns:p14="http://schemas.microsoft.com/office/powerpoint/2010/main" val="6074622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9"/>
        <p:cNvGrpSpPr/>
        <p:nvPr/>
      </p:nvGrpSpPr>
      <p:grpSpPr>
        <a:xfrm>
          <a:off x="0" y="0"/>
          <a:ext cx="0" cy="0"/>
          <a:chOff x="0" y="0"/>
          <a:chExt cx="0" cy="0"/>
        </a:xfrm>
      </p:grpSpPr>
      <p:cxnSp>
        <p:nvCxnSpPr>
          <p:cNvPr id="60" name="Google Shape;60;p14"/>
          <p:cNvCxnSpPr/>
          <p:nvPr/>
        </p:nvCxnSpPr>
        <p:spPr>
          <a:xfrm rot="10800000" flipH="1">
            <a:off x="2894325" y="0"/>
            <a:ext cx="1314000" cy="1780800"/>
          </a:xfrm>
          <a:prstGeom prst="straightConnector1">
            <a:avLst/>
          </a:prstGeom>
          <a:noFill/>
          <a:ln w="28575" cap="flat" cmpd="sng">
            <a:solidFill>
              <a:srgbClr val="FFFFFF"/>
            </a:solidFill>
            <a:prstDash val="solid"/>
            <a:round/>
            <a:headEnd type="none" w="med" len="med"/>
            <a:tailEnd type="none" w="med" len="med"/>
          </a:ln>
        </p:spPr>
      </p:cxnSp>
      <p:sp>
        <p:nvSpPr>
          <p:cNvPr id="61" name="Google Shape;61;p14"/>
          <p:cNvSpPr txBox="1"/>
          <p:nvPr/>
        </p:nvSpPr>
        <p:spPr>
          <a:xfrm>
            <a:off x="1158000" y="2182775"/>
            <a:ext cx="3915900" cy="605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600" b="1">
                <a:latin typeface="Times New Roman"/>
                <a:ea typeface="Times New Roman"/>
                <a:cs typeface="Times New Roman"/>
                <a:sym typeface="Times New Roman"/>
              </a:rPr>
              <a:t>Guide:</a:t>
            </a:r>
            <a:r>
              <a:rPr lang="en" sz="2600">
                <a:latin typeface="Times New Roman"/>
                <a:ea typeface="Times New Roman"/>
                <a:cs typeface="Times New Roman"/>
                <a:sym typeface="Times New Roman"/>
              </a:rPr>
              <a:t> </a:t>
            </a:r>
            <a:r>
              <a:rPr lang="en" sz="2600" b="1">
                <a:solidFill>
                  <a:schemeClr val="dk1"/>
                </a:solidFill>
                <a:latin typeface="Times New Roman"/>
                <a:ea typeface="Times New Roman"/>
                <a:cs typeface="Times New Roman"/>
                <a:sym typeface="Times New Roman"/>
              </a:rPr>
              <a:t>Dr. Ashwin M</a:t>
            </a:r>
            <a:endParaRPr sz="2600" b="1">
              <a:latin typeface="Times New Roman"/>
              <a:ea typeface="Times New Roman"/>
              <a:cs typeface="Times New Roman"/>
              <a:sym typeface="Times New Roman"/>
            </a:endParaRPr>
          </a:p>
        </p:txBody>
      </p:sp>
      <p:sp>
        <p:nvSpPr>
          <p:cNvPr id="62" name="Google Shape;62;p14"/>
          <p:cNvSpPr txBox="1"/>
          <p:nvPr/>
        </p:nvSpPr>
        <p:spPr>
          <a:xfrm>
            <a:off x="1866850" y="3360575"/>
            <a:ext cx="5516400" cy="14091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SzPts val="1800"/>
              <a:buFont typeface="Times New Roman"/>
              <a:buAutoNum type="arabicPeriod"/>
            </a:pPr>
            <a:r>
              <a:rPr lang="en" sz="1800">
                <a:latin typeface="Times New Roman"/>
                <a:ea typeface="Times New Roman"/>
                <a:cs typeface="Times New Roman"/>
                <a:sym typeface="Times New Roman"/>
              </a:rPr>
              <a:t>Rahul Sanjay Mandviya - 19MIM10062</a:t>
            </a:r>
            <a:endParaRPr sz="1800">
              <a:latin typeface="Times New Roman"/>
              <a:ea typeface="Times New Roman"/>
              <a:cs typeface="Times New Roman"/>
              <a:sym typeface="Times New Roman"/>
            </a:endParaRPr>
          </a:p>
          <a:p>
            <a:pPr marL="457200" lvl="0" indent="-342900" algn="l" rtl="0">
              <a:lnSpc>
                <a:spcPct val="115000"/>
              </a:lnSpc>
              <a:spcBef>
                <a:spcPts val="0"/>
              </a:spcBef>
              <a:spcAft>
                <a:spcPts val="0"/>
              </a:spcAft>
              <a:buSzPts val="1800"/>
              <a:buFont typeface="Times New Roman"/>
              <a:buAutoNum type="arabicPeriod"/>
            </a:pPr>
            <a:r>
              <a:rPr lang="en" sz="1800">
                <a:latin typeface="Times New Roman"/>
                <a:ea typeface="Times New Roman"/>
                <a:cs typeface="Times New Roman"/>
                <a:sym typeface="Times New Roman"/>
              </a:rPr>
              <a:t>Abhinav Gadgil - 19MIM10067</a:t>
            </a:r>
            <a:endParaRPr sz="1800">
              <a:latin typeface="Times New Roman"/>
              <a:ea typeface="Times New Roman"/>
              <a:cs typeface="Times New Roman"/>
              <a:sym typeface="Times New Roman"/>
            </a:endParaRPr>
          </a:p>
          <a:p>
            <a:pPr marL="457200" lvl="0" indent="-342900" algn="l" rtl="0">
              <a:lnSpc>
                <a:spcPct val="115000"/>
              </a:lnSpc>
              <a:spcBef>
                <a:spcPts val="0"/>
              </a:spcBef>
              <a:spcAft>
                <a:spcPts val="0"/>
              </a:spcAft>
              <a:buSzPts val="1800"/>
              <a:buFont typeface="Times New Roman"/>
              <a:buAutoNum type="arabicPeriod"/>
            </a:pPr>
            <a:r>
              <a:rPr lang="en" sz="1800">
                <a:latin typeface="Times New Roman"/>
                <a:ea typeface="Times New Roman"/>
                <a:cs typeface="Times New Roman"/>
                <a:sym typeface="Times New Roman"/>
              </a:rPr>
              <a:t>Yash Sharma - 19MIM10068</a:t>
            </a:r>
            <a:endParaRPr sz="1800">
              <a:latin typeface="Times New Roman"/>
              <a:ea typeface="Times New Roman"/>
              <a:cs typeface="Times New Roman"/>
              <a:sym typeface="Times New Roman"/>
            </a:endParaRPr>
          </a:p>
          <a:p>
            <a:pPr marL="457200" lvl="0" indent="-342900" algn="l" rtl="0">
              <a:lnSpc>
                <a:spcPct val="115000"/>
              </a:lnSpc>
              <a:spcBef>
                <a:spcPts val="0"/>
              </a:spcBef>
              <a:spcAft>
                <a:spcPts val="0"/>
              </a:spcAft>
              <a:buSzPts val="1800"/>
              <a:buFont typeface="Times New Roman"/>
              <a:buAutoNum type="arabicPeriod"/>
            </a:pPr>
            <a:r>
              <a:rPr lang="en" sz="1800">
                <a:latin typeface="Times New Roman"/>
                <a:ea typeface="Times New Roman"/>
                <a:cs typeface="Times New Roman"/>
                <a:sym typeface="Times New Roman"/>
              </a:rPr>
              <a:t>Shivam Bajpeyi - 19MIM10082</a:t>
            </a:r>
            <a:endParaRPr sz="1800">
              <a:latin typeface="Times New Roman"/>
              <a:ea typeface="Times New Roman"/>
              <a:cs typeface="Times New Roman"/>
              <a:sym typeface="Times New Roman"/>
            </a:endParaRPr>
          </a:p>
        </p:txBody>
      </p:sp>
      <p:sp>
        <p:nvSpPr>
          <p:cNvPr id="63" name="Google Shape;63;p14"/>
          <p:cNvSpPr txBox="1">
            <a:spLocks noGrp="1"/>
          </p:cNvSpPr>
          <p:nvPr>
            <p:ph type="title"/>
          </p:nvPr>
        </p:nvSpPr>
        <p:spPr>
          <a:xfrm>
            <a:off x="1158000" y="2711675"/>
            <a:ext cx="2974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Times New Roman"/>
                <a:ea typeface="Times New Roman"/>
                <a:cs typeface="Times New Roman"/>
                <a:sym typeface="Times New Roman"/>
              </a:rPr>
              <a:t>Team Members:</a:t>
            </a:r>
            <a:endParaRPr b="1">
              <a:latin typeface="Times New Roman"/>
              <a:ea typeface="Times New Roman"/>
              <a:cs typeface="Times New Roman"/>
              <a:sym typeface="Times New Roman"/>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C34C4D6-2B31-FB4D-9A4E-20C0DC403493}"/>
              </a:ext>
            </a:extLst>
          </p:cNvPr>
          <p:cNvSpPr>
            <a:spLocks noGrp="1"/>
          </p:cNvSpPr>
          <p:nvPr>
            <p:ph type="body" idx="1"/>
          </p:nvPr>
        </p:nvSpPr>
        <p:spPr>
          <a:xfrm>
            <a:off x="712030" y="1093170"/>
            <a:ext cx="7719937" cy="3416400"/>
          </a:xfrm>
        </p:spPr>
        <p:txBody>
          <a:bodyPr/>
          <a:lstStyle/>
          <a:p>
            <a:pPr algn="just" fontAlgn="base">
              <a:lnSpc>
                <a:spcPct val="150000"/>
              </a:lnSpc>
              <a:buFont typeface="Wingdings" pitchFamily="2" charset="2"/>
              <a:buChar char="q"/>
            </a:pPr>
            <a:r>
              <a:rPr lang="en-IN" sz="1600" dirty="0">
                <a:solidFill>
                  <a:schemeClr val="tx1"/>
                </a:solidFill>
                <a:latin typeface="Times New Roman" panose="02020603050405020304" pitchFamily="18" charset="0"/>
                <a:cs typeface="Times New Roman" panose="02020603050405020304" pitchFamily="18" charset="0"/>
              </a:rPr>
              <a:t>Inferentially, the project managed to give us hands-on experience with actual data and app development. After overviewing the observations, we can conclude that analysis of beekeeping is filled with intrinsic complexities that require tons of experience handling data. </a:t>
            </a:r>
          </a:p>
          <a:p>
            <a:pPr algn="just" fontAlgn="base">
              <a:lnSpc>
                <a:spcPct val="150000"/>
              </a:lnSpc>
              <a:buFont typeface="Wingdings" pitchFamily="2" charset="2"/>
              <a:buChar char="q"/>
            </a:pPr>
            <a:r>
              <a:rPr lang="en-IN" sz="1600" dirty="0">
                <a:solidFill>
                  <a:schemeClr val="tx1"/>
                </a:solidFill>
                <a:latin typeface="Times New Roman" panose="02020603050405020304" pitchFamily="18" charset="0"/>
                <a:cs typeface="Times New Roman" panose="02020603050405020304" pitchFamily="18" charset="0"/>
              </a:rPr>
              <a:t>Along with the three variables we analysed, we discovered that it is necessary to include other variables like rainfall, sunlight, soil intensity, vegetation intensity, bees sound frequency, location and topography of the region.</a:t>
            </a:r>
          </a:p>
          <a:p>
            <a:pPr algn="just" fontAlgn="base">
              <a:lnSpc>
                <a:spcPct val="150000"/>
              </a:lnSpc>
              <a:buFont typeface="Wingdings" pitchFamily="2" charset="2"/>
              <a:buChar char="q"/>
            </a:pPr>
            <a:r>
              <a:rPr lang="en-IN" sz="1600" dirty="0">
                <a:solidFill>
                  <a:schemeClr val="tx1"/>
                </a:solidFill>
                <a:latin typeface="Times New Roman" panose="02020603050405020304" pitchFamily="18" charset="0"/>
                <a:cs typeface="Times New Roman" panose="02020603050405020304" pitchFamily="18" charset="0"/>
              </a:rPr>
              <a:t>Last but not least, we learnt how honeybees are one of the most important organisms of our ecosystem while doing the literature survey.</a:t>
            </a:r>
          </a:p>
        </p:txBody>
      </p:sp>
      <p:sp>
        <p:nvSpPr>
          <p:cNvPr id="4" name="Google Shape;151;p27">
            <a:extLst>
              <a:ext uri="{FF2B5EF4-FFF2-40B4-BE49-F238E27FC236}">
                <a16:creationId xmlns:a16="http://schemas.microsoft.com/office/drawing/2014/main" id="{AE53D9F4-0434-FB42-BE4B-12ED431A4166}"/>
              </a:ext>
            </a:extLst>
          </p:cNvPr>
          <p:cNvSpPr txBox="1">
            <a:spLocks/>
          </p:cNvSpPr>
          <p:nvPr/>
        </p:nvSpPr>
        <p:spPr>
          <a:xfrm>
            <a:off x="3266386" y="367236"/>
            <a:ext cx="2611226"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IN" b="1" dirty="0">
                <a:latin typeface="Times New Roman"/>
                <a:ea typeface="Times New Roman"/>
                <a:cs typeface="Times New Roman"/>
                <a:sym typeface="Times New Roman"/>
              </a:rPr>
              <a:t>CONCLUSION</a:t>
            </a:r>
          </a:p>
        </p:txBody>
      </p:sp>
    </p:spTree>
    <p:extLst>
      <p:ext uri="{BB962C8B-B14F-4D97-AF65-F5344CB8AC3E}">
        <p14:creationId xmlns:p14="http://schemas.microsoft.com/office/powerpoint/2010/main" val="28626774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28"/>
          <p:cNvSpPr txBox="1">
            <a:spLocks noGrp="1"/>
          </p:cNvSpPr>
          <p:nvPr>
            <p:ph type="title"/>
          </p:nvPr>
        </p:nvSpPr>
        <p:spPr>
          <a:xfrm>
            <a:off x="3630570" y="622604"/>
            <a:ext cx="188286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latin typeface="Times New Roman"/>
                <a:ea typeface="Times New Roman"/>
                <a:cs typeface="Times New Roman"/>
                <a:sym typeface="Times New Roman"/>
              </a:rPr>
              <a:t>SOURCES</a:t>
            </a:r>
            <a:endParaRPr b="1" dirty="0">
              <a:latin typeface="Times New Roman"/>
              <a:ea typeface="Times New Roman"/>
              <a:cs typeface="Times New Roman"/>
              <a:sym typeface="Times New Roman"/>
            </a:endParaRPr>
          </a:p>
        </p:txBody>
      </p:sp>
      <p:sp>
        <p:nvSpPr>
          <p:cNvPr id="157" name="Google Shape;157;p28"/>
          <p:cNvSpPr txBox="1">
            <a:spLocks noGrp="1"/>
          </p:cNvSpPr>
          <p:nvPr>
            <p:ph type="body" idx="1"/>
          </p:nvPr>
        </p:nvSpPr>
        <p:spPr>
          <a:xfrm>
            <a:off x="768900" y="1379088"/>
            <a:ext cx="7761600" cy="3416400"/>
          </a:xfrm>
          <a:prstGeom prst="rect">
            <a:avLst/>
          </a:prstGeom>
        </p:spPr>
        <p:txBody>
          <a:bodyPr spcFirstLastPara="1" wrap="square" lIns="91425" tIns="91425" rIns="91425" bIns="91425" anchor="t" anchorCtr="0">
            <a:noAutofit/>
          </a:bodyPr>
          <a:lstStyle/>
          <a:p>
            <a:pPr marL="457200" lvl="0" indent="-342900" algn="l" rtl="0">
              <a:lnSpc>
                <a:spcPct val="200000"/>
              </a:lnSpc>
              <a:spcBef>
                <a:spcPts val="0"/>
              </a:spcBef>
              <a:spcAft>
                <a:spcPts val="0"/>
              </a:spcAft>
              <a:buClr>
                <a:srgbClr val="000000"/>
              </a:buClr>
              <a:buSzPts val="1800"/>
              <a:buAutoNum type="arabicPeriod"/>
            </a:pPr>
            <a:r>
              <a:rPr lang="en" u="sng" dirty="0">
                <a:solidFill>
                  <a:schemeClr val="hlink"/>
                </a:solidFill>
                <a:hlinkClick r:id="rId3"/>
              </a:rPr>
              <a:t>http://agritech.tnau.ac.in/farm_enterprises/fe_api_harvestingandprocessing.html</a:t>
            </a:r>
            <a:endParaRPr dirty="0">
              <a:solidFill>
                <a:srgbClr val="000000"/>
              </a:solidFill>
            </a:endParaRPr>
          </a:p>
          <a:p>
            <a:pPr marL="457200" lvl="0" indent="-342900" algn="l" rtl="0">
              <a:lnSpc>
                <a:spcPct val="200000"/>
              </a:lnSpc>
              <a:spcBef>
                <a:spcPts val="0"/>
              </a:spcBef>
              <a:spcAft>
                <a:spcPts val="0"/>
              </a:spcAft>
              <a:buClr>
                <a:srgbClr val="000000"/>
              </a:buClr>
              <a:buSzPts val="1800"/>
              <a:buAutoNum type="arabicPeriod"/>
            </a:pPr>
            <a:r>
              <a:rPr lang="en" u="sng" dirty="0">
                <a:solidFill>
                  <a:schemeClr val="hlink"/>
                </a:solidFill>
                <a:hlinkClick r:id="rId4"/>
              </a:rPr>
              <a:t>https://en.wikipedia.org/wiki/Beekeeping</a:t>
            </a:r>
            <a:endParaRPr dirty="0">
              <a:solidFill>
                <a:srgbClr val="000000"/>
              </a:solidFill>
            </a:endParaRPr>
          </a:p>
          <a:p>
            <a:pPr marL="457200" lvl="0" indent="-342900" algn="l" rtl="0">
              <a:lnSpc>
                <a:spcPct val="200000"/>
              </a:lnSpc>
              <a:spcBef>
                <a:spcPts val="0"/>
              </a:spcBef>
              <a:spcAft>
                <a:spcPts val="0"/>
              </a:spcAft>
              <a:buClr>
                <a:srgbClr val="000000"/>
              </a:buClr>
              <a:buSzPts val="1800"/>
              <a:buAutoNum type="arabicPeriod"/>
            </a:pPr>
            <a:r>
              <a:rPr lang="en" u="sng" dirty="0">
                <a:solidFill>
                  <a:schemeClr val="hlink"/>
                </a:solidFill>
                <a:hlinkClick r:id="rId5"/>
              </a:rPr>
              <a:t>https://nbb.gov.in/pdf/Registered%20Beekeepers%202019.pdf</a:t>
            </a:r>
            <a:endParaRPr dirty="0">
              <a:solidFill>
                <a:srgbClr val="000000"/>
              </a:solidFill>
            </a:endParaRPr>
          </a:p>
          <a:p>
            <a:pPr marL="457200" lvl="0" indent="-342900" algn="l" rtl="0">
              <a:lnSpc>
                <a:spcPct val="200000"/>
              </a:lnSpc>
              <a:spcBef>
                <a:spcPts val="0"/>
              </a:spcBef>
              <a:spcAft>
                <a:spcPts val="0"/>
              </a:spcAft>
              <a:buClr>
                <a:srgbClr val="000000"/>
              </a:buClr>
              <a:buSzPts val="1800"/>
              <a:buAutoNum type="arabicPeriod"/>
            </a:pPr>
            <a:r>
              <a:rPr lang="en" u="sng" dirty="0">
                <a:solidFill>
                  <a:schemeClr val="hlink"/>
                </a:solidFill>
                <a:hlinkClick r:id="rId6"/>
              </a:rPr>
              <a:t>http://www.fao.org/home/en/</a:t>
            </a:r>
            <a:endParaRPr dirty="0">
              <a:solidFill>
                <a:srgbClr val="000000"/>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Google Shape;68;p15"/>
          <p:cNvSpPr txBox="1">
            <a:spLocks noGrp="1"/>
          </p:cNvSpPr>
          <p:nvPr>
            <p:ph type="title"/>
          </p:nvPr>
        </p:nvSpPr>
        <p:spPr>
          <a:xfrm>
            <a:off x="2881400" y="256975"/>
            <a:ext cx="3099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Times New Roman"/>
                <a:ea typeface="Times New Roman"/>
                <a:cs typeface="Times New Roman"/>
                <a:sym typeface="Times New Roman"/>
              </a:rPr>
              <a:t>INTRODUCTION</a:t>
            </a:r>
            <a:endParaRPr b="1">
              <a:latin typeface="Times New Roman"/>
              <a:ea typeface="Times New Roman"/>
              <a:cs typeface="Times New Roman"/>
              <a:sym typeface="Times New Roman"/>
            </a:endParaRPr>
          </a:p>
        </p:txBody>
      </p:sp>
      <p:pic>
        <p:nvPicPr>
          <p:cNvPr id="69" name="Google Shape;69;p15"/>
          <p:cNvPicPr preferRelativeResize="0"/>
          <p:nvPr/>
        </p:nvPicPr>
        <p:blipFill rotWithShape="1">
          <a:blip r:embed="rId3">
            <a:alphaModFix/>
          </a:blip>
          <a:srcRect l="8785" t="5970" r="35504"/>
          <a:stretch/>
        </p:blipFill>
        <p:spPr>
          <a:xfrm>
            <a:off x="301348" y="905875"/>
            <a:ext cx="3703023" cy="4166874"/>
          </a:xfrm>
          <a:prstGeom prst="rect">
            <a:avLst/>
          </a:prstGeom>
          <a:noFill/>
          <a:ln>
            <a:noFill/>
          </a:ln>
        </p:spPr>
      </p:pic>
      <p:sp>
        <p:nvSpPr>
          <p:cNvPr id="70" name="Google Shape;70;p15"/>
          <p:cNvSpPr txBox="1">
            <a:spLocks noGrp="1"/>
          </p:cNvSpPr>
          <p:nvPr>
            <p:ph type="body" idx="1"/>
          </p:nvPr>
        </p:nvSpPr>
        <p:spPr>
          <a:xfrm>
            <a:off x="3977900" y="949098"/>
            <a:ext cx="4879500" cy="39267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 sz="1600">
                <a:solidFill>
                  <a:schemeClr val="dk1"/>
                </a:solidFill>
              </a:rPr>
              <a:t>Beekeeping (or apiculture) is the maintenance of bee colonies, commonly in man-made hives, by humans. Most such bees are honey bees in the genus Apis, but other honey-producing bees such as Melipona stingless bees are also kept.</a:t>
            </a:r>
            <a:endParaRPr sz="1600">
              <a:solidFill>
                <a:schemeClr val="dk1"/>
              </a:solidFill>
            </a:endParaRPr>
          </a:p>
          <a:p>
            <a:pPr marL="0" lvl="0" indent="0" algn="just" rtl="0">
              <a:spcBef>
                <a:spcPts val="1600"/>
              </a:spcBef>
              <a:spcAft>
                <a:spcPts val="0"/>
              </a:spcAft>
              <a:buNone/>
            </a:pPr>
            <a:r>
              <a:rPr lang="en" sz="1600">
                <a:solidFill>
                  <a:schemeClr val="dk1"/>
                </a:solidFill>
              </a:rPr>
              <a:t>A beekeeper (or apiarist) keeps bees in order to collect their honey and other products that the hive produce (including beeswax, propolis, flower pollen, bee pollen, and royal jelly), to pollinate crops, or to produce bees for sale to other beekeepers. </a:t>
            </a:r>
            <a:endParaRPr sz="1600">
              <a:solidFill>
                <a:schemeClr val="dk1"/>
              </a:solidFill>
            </a:endParaRPr>
          </a:p>
          <a:p>
            <a:pPr marL="0" lvl="0" indent="0" algn="just" rtl="0">
              <a:spcBef>
                <a:spcPts val="1600"/>
              </a:spcBef>
              <a:spcAft>
                <a:spcPts val="1600"/>
              </a:spcAft>
              <a:buNone/>
            </a:pPr>
            <a:r>
              <a:rPr lang="en" sz="1600">
                <a:solidFill>
                  <a:schemeClr val="dk1"/>
                </a:solidFill>
              </a:rPr>
              <a:t>A location where bees are kept is called an apiary or "bee yard”</a:t>
            </a:r>
            <a:endParaRPr sz="1600">
              <a:solidFill>
                <a:srgbClr val="000000"/>
              </a:solidFill>
              <a:latin typeface="Times New Roman"/>
              <a:ea typeface="Times New Roman"/>
              <a:cs typeface="Times New Roman"/>
              <a:sym typeface="Times New Roman"/>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pic>
        <p:nvPicPr>
          <p:cNvPr id="75" name="Google Shape;75;p16"/>
          <p:cNvPicPr preferRelativeResize="0"/>
          <p:nvPr/>
        </p:nvPicPr>
        <p:blipFill>
          <a:blip r:embed="rId3">
            <a:alphaModFix/>
          </a:blip>
          <a:stretch>
            <a:fillRect/>
          </a:stretch>
        </p:blipFill>
        <p:spPr>
          <a:xfrm>
            <a:off x="2851441" y="1121875"/>
            <a:ext cx="3441125" cy="3729000"/>
          </a:xfrm>
          <a:prstGeom prst="rect">
            <a:avLst/>
          </a:prstGeom>
          <a:noFill/>
          <a:ln>
            <a:noFill/>
          </a:ln>
        </p:spPr>
      </p:pic>
      <p:sp>
        <p:nvSpPr>
          <p:cNvPr id="76" name="Google Shape;76;p16"/>
          <p:cNvSpPr txBox="1">
            <a:spLocks noGrp="1"/>
          </p:cNvSpPr>
          <p:nvPr>
            <p:ph type="body" idx="1"/>
          </p:nvPr>
        </p:nvSpPr>
        <p:spPr>
          <a:xfrm>
            <a:off x="189575" y="1211750"/>
            <a:ext cx="3150743" cy="378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400" dirty="0">
                <a:solidFill>
                  <a:srgbClr val="000000"/>
                </a:solidFill>
                <a:latin typeface="Times New Roman"/>
                <a:ea typeface="Times New Roman"/>
                <a:cs typeface="Times New Roman"/>
                <a:sym typeface="Times New Roman"/>
              </a:rPr>
              <a:t>Continuous monitoring of honey bee hives has been the subject of considerable attention from beekeepers, apidologists and researchers for over a century.</a:t>
            </a:r>
            <a:endParaRPr sz="1400" dirty="0">
              <a:solidFill>
                <a:srgbClr val="000000"/>
              </a:solidFill>
              <a:latin typeface="Times New Roman"/>
              <a:ea typeface="Times New Roman"/>
              <a:cs typeface="Times New Roman"/>
              <a:sym typeface="Times New Roman"/>
            </a:endParaRPr>
          </a:p>
          <a:p>
            <a:pPr marL="0" lvl="0" indent="0" algn="l" rtl="0">
              <a:lnSpc>
                <a:spcPct val="115000"/>
              </a:lnSpc>
              <a:spcBef>
                <a:spcPts val="1600"/>
              </a:spcBef>
              <a:spcAft>
                <a:spcPts val="0"/>
              </a:spcAft>
              <a:buClr>
                <a:schemeClr val="dk1"/>
              </a:buClr>
              <a:buSzPts val="1100"/>
              <a:buFont typeface="Arial"/>
              <a:buNone/>
            </a:pPr>
            <a:endParaRPr sz="1400" dirty="0">
              <a:solidFill>
                <a:srgbClr val="000000"/>
              </a:solidFill>
              <a:latin typeface="Times New Roman"/>
              <a:ea typeface="Times New Roman"/>
              <a:cs typeface="Times New Roman"/>
              <a:sym typeface="Times New Roman"/>
            </a:endParaRPr>
          </a:p>
          <a:p>
            <a:pPr marL="0" lvl="0" indent="0" algn="l" rtl="0">
              <a:lnSpc>
                <a:spcPct val="115000"/>
              </a:lnSpc>
              <a:spcBef>
                <a:spcPts val="1600"/>
              </a:spcBef>
              <a:spcAft>
                <a:spcPts val="1600"/>
              </a:spcAft>
              <a:buClr>
                <a:schemeClr val="dk1"/>
              </a:buClr>
              <a:buSzPts val="1100"/>
              <a:buFont typeface="Arial"/>
              <a:buNone/>
            </a:pPr>
            <a:r>
              <a:rPr lang="en" sz="1400" dirty="0">
                <a:solidFill>
                  <a:srgbClr val="000000"/>
                </a:solidFill>
                <a:latin typeface="Times New Roman"/>
                <a:ea typeface="Times New Roman"/>
                <a:cs typeface="Times New Roman"/>
                <a:sym typeface="Times New Roman"/>
              </a:rPr>
              <a:t>Traditional beekeeping in India is practiced by local farmers based on  their observational knowledge. Due to lack of technology, farmers are unable to identify the cause and effect of bee formations that lead to failure in maintaining their colonies</a:t>
            </a:r>
            <a:r>
              <a:rPr lang="en" sz="1400" dirty="0">
                <a:solidFill>
                  <a:srgbClr val="000000"/>
                </a:solidFill>
                <a:highlight>
                  <a:srgbClr val="F5F6F5"/>
                </a:highlight>
              </a:rPr>
              <a:t>.</a:t>
            </a:r>
            <a:endParaRPr sz="1400" dirty="0">
              <a:solidFill>
                <a:srgbClr val="000000"/>
              </a:solidFill>
              <a:latin typeface="Times New Roman"/>
              <a:ea typeface="Times New Roman"/>
              <a:cs typeface="Times New Roman"/>
              <a:sym typeface="Times New Roman"/>
            </a:endParaRPr>
          </a:p>
        </p:txBody>
      </p:sp>
      <p:sp>
        <p:nvSpPr>
          <p:cNvPr id="77" name="Google Shape;77;p16"/>
          <p:cNvSpPr txBox="1"/>
          <p:nvPr/>
        </p:nvSpPr>
        <p:spPr>
          <a:xfrm>
            <a:off x="5796502" y="2226450"/>
            <a:ext cx="3064939" cy="995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dirty="0">
                <a:latin typeface="Times New Roman"/>
                <a:ea typeface="Times New Roman"/>
                <a:cs typeface="Times New Roman"/>
                <a:sym typeface="Times New Roman"/>
              </a:rPr>
              <a:t>  According to National Bee Board (NBB), Number of bee colonies in       Punjab and Maharashtra are 2,71,135 and 7,967 till 2019.</a:t>
            </a:r>
            <a:endParaRPr dirty="0">
              <a:latin typeface="Times New Roman"/>
              <a:ea typeface="Times New Roman"/>
              <a:cs typeface="Times New Roman"/>
              <a:sym typeface="Times New Roman"/>
            </a:endParaRPr>
          </a:p>
        </p:txBody>
      </p:sp>
      <p:sp>
        <p:nvSpPr>
          <p:cNvPr id="78" name="Google Shape;78;p16"/>
          <p:cNvSpPr txBox="1">
            <a:spLocks noGrp="1"/>
          </p:cNvSpPr>
          <p:nvPr>
            <p:ph type="title"/>
          </p:nvPr>
        </p:nvSpPr>
        <p:spPr>
          <a:xfrm>
            <a:off x="1265400" y="334250"/>
            <a:ext cx="6613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rgbClr val="222222"/>
                </a:solidFill>
                <a:latin typeface="Times New Roman"/>
                <a:ea typeface="Times New Roman"/>
                <a:cs typeface="Times New Roman"/>
                <a:sym typeface="Times New Roman"/>
              </a:rPr>
              <a:t>EXISTING WORK WITH LIMITATION</a:t>
            </a:r>
            <a:endParaRPr b="1"/>
          </a:p>
        </p:txBody>
      </p:sp>
      <p:sp>
        <p:nvSpPr>
          <p:cNvPr id="79" name="Google Shape;79;p16"/>
          <p:cNvSpPr txBox="1"/>
          <p:nvPr/>
        </p:nvSpPr>
        <p:spPr>
          <a:xfrm>
            <a:off x="4822650" y="3473200"/>
            <a:ext cx="3926100" cy="14715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Clr>
                <a:schemeClr val="dk1"/>
              </a:buClr>
              <a:buSzPts val="1100"/>
              <a:buFont typeface="Arial"/>
              <a:buNone/>
            </a:pPr>
            <a:r>
              <a:rPr lang="en">
                <a:latin typeface="Times New Roman"/>
                <a:ea typeface="Times New Roman"/>
                <a:cs typeface="Times New Roman"/>
                <a:sym typeface="Times New Roman"/>
              </a:rPr>
              <a:t>Though in Maharashtra, weather conditions are suitable for beekeeping, they are undeveloped in comparison to Punjab which is one of the leading states that implements technology in agriculture.</a:t>
            </a:r>
            <a:endParaRPr>
              <a:latin typeface="Times New Roman"/>
              <a:ea typeface="Times New Roman"/>
              <a:cs typeface="Times New Roman"/>
              <a:sym typeface="Times New Roman"/>
            </a:endParaRPr>
          </a:p>
          <a:p>
            <a:pPr marL="0" lvl="0" indent="0" algn="just" rtl="0">
              <a:spcBef>
                <a:spcPts val="0"/>
              </a:spcBef>
              <a:spcAft>
                <a:spcPts val="0"/>
              </a:spcAft>
              <a:buNone/>
            </a:pPr>
            <a:endParaRPr/>
          </a:p>
        </p:txBody>
      </p:sp>
      <p:sp>
        <p:nvSpPr>
          <p:cNvPr id="80" name="Google Shape;80;p16"/>
          <p:cNvSpPr txBox="1"/>
          <p:nvPr/>
        </p:nvSpPr>
        <p:spPr>
          <a:xfrm>
            <a:off x="4213050" y="1220475"/>
            <a:ext cx="4532100" cy="5727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a:latin typeface="Times New Roman"/>
                <a:ea typeface="Times New Roman"/>
                <a:cs typeface="Times New Roman"/>
                <a:sym typeface="Times New Roman"/>
              </a:rPr>
              <a:t>According to Food and Agriculture Organization (FAO), Beekeeping employs 2,50,000 people living in 40,000 villages. </a:t>
            </a:r>
            <a:endParaRPr>
              <a:latin typeface="Times New Roman"/>
              <a:ea typeface="Times New Roman"/>
              <a:cs typeface="Times New Roman"/>
              <a:sym typeface="Times New Roman"/>
            </a:endParaRPr>
          </a:p>
          <a:p>
            <a:pPr marL="0" lvl="0" indent="0" algn="l" rtl="0">
              <a:spcBef>
                <a:spcPts val="0"/>
              </a:spcBef>
              <a:spcAft>
                <a:spcPts val="0"/>
              </a:spcAft>
              <a:buNone/>
            </a:pPr>
            <a:endParaRPr>
              <a:latin typeface="Times New Roman"/>
              <a:ea typeface="Times New Roman"/>
              <a:cs typeface="Times New Roman"/>
              <a:sym typeface="Times New Roman"/>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7"/>
          <p:cNvSpPr txBox="1">
            <a:spLocks noGrp="1"/>
          </p:cNvSpPr>
          <p:nvPr>
            <p:ph type="body" idx="1"/>
          </p:nvPr>
        </p:nvSpPr>
        <p:spPr>
          <a:xfrm>
            <a:off x="616499" y="1381075"/>
            <a:ext cx="3486373" cy="3226500"/>
          </a:xfrm>
          <a:prstGeom prst="rect">
            <a:avLst/>
          </a:prstGeom>
        </p:spPr>
        <p:txBody>
          <a:bodyPr spcFirstLastPara="1" wrap="square" lIns="91425" tIns="91425" rIns="91425" bIns="91425" anchor="t" anchorCtr="0">
            <a:noAutofit/>
          </a:bodyPr>
          <a:lstStyle/>
          <a:p>
            <a:pPr marL="0" lvl="0" indent="0" rtl="0">
              <a:lnSpc>
                <a:spcPct val="100000"/>
              </a:lnSpc>
              <a:spcBef>
                <a:spcPts val="0"/>
              </a:spcBef>
              <a:spcAft>
                <a:spcPts val="0"/>
              </a:spcAft>
              <a:buNone/>
            </a:pPr>
            <a:r>
              <a:rPr lang="en" sz="1600" dirty="0">
                <a:solidFill>
                  <a:srgbClr val="000000"/>
                </a:solidFill>
                <a:latin typeface="Times New Roman"/>
                <a:ea typeface="Times New Roman"/>
                <a:cs typeface="Times New Roman"/>
                <a:sym typeface="Times New Roman"/>
              </a:rPr>
              <a:t>Do data preparation for the factors involved in beekeeping.</a:t>
            </a:r>
            <a:br>
              <a:rPr lang="en" sz="1600" dirty="0">
                <a:solidFill>
                  <a:srgbClr val="000000"/>
                </a:solidFill>
                <a:latin typeface="Times New Roman"/>
                <a:ea typeface="Times New Roman"/>
                <a:cs typeface="Times New Roman"/>
                <a:sym typeface="Times New Roman"/>
              </a:rPr>
            </a:br>
            <a:endParaRPr sz="1600" dirty="0">
              <a:solidFill>
                <a:srgbClr val="000000"/>
              </a:solidFill>
              <a:latin typeface="Times New Roman"/>
              <a:ea typeface="Times New Roman"/>
              <a:cs typeface="Times New Roman"/>
              <a:sym typeface="Times New Roman"/>
            </a:endParaRPr>
          </a:p>
          <a:p>
            <a:pPr marL="0" lvl="0" indent="0" rtl="0">
              <a:lnSpc>
                <a:spcPct val="100000"/>
              </a:lnSpc>
              <a:spcBef>
                <a:spcPts val="1600"/>
              </a:spcBef>
              <a:spcAft>
                <a:spcPts val="0"/>
              </a:spcAft>
              <a:buNone/>
            </a:pPr>
            <a:r>
              <a:rPr lang="en" sz="1600" dirty="0" err="1">
                <a:solidFill>
                  <a:srgbClr val="000000"/>
                </a:solidFill>
                <a:latin typeface="Times New Roman"/>
                <a:ea typeface="Times New Roman"/>
                <a:cs typeface="Times New Roman"/>
                <a:sym typeface="Times New Roman"/>
              </a:rPr>
              <a:t>Analyse</a:t>
            </a:r>
            <a:r>
              <a:rPr lang="en" sz="1600" dirty="0">
                <a:solidFill>
                  <a:srgbClr val="000000"/>
                </a:solidFill>
                <a:latin typeface="Times New Roman"/>
                <a:ea typeface="Times New Roman"/>
                <a:cs typeface="Times New Roman"/>
                <a:sym typeface="Times New Roman"/>
              </a:rPr>
              <a:t> the data and bring some meaningful insights using exploratory data analysis.</a:t>
            </a:r>
            <a:br>
              <a:rPr lang="en" sz="1600" dirty="0">
                <a:solidFill>
                  <a:srgbClr val="000000"/>
                </a:solidFill>
                <a:latin typeface="Times New Roman"/>
                <a:ea typeface="Times New Roman"/>
                <a:cs typeface="Times New Roman"/>
                <a:sym typeface="Times New Roman"/>
              </a:rPr>
            </a:br>
            <a:endParaRPr sz="1600" dirty="0">
              <a:solidFill>
                <a:srgbClr val="000000"/>
              </a:solidFill>
              <a:latin typeface="Times New Roman"/>
              <a:ea typeface="Times New Roman"/>
              <a:cs typeface="Times New Roman"/>
              <a:sym typeface="Times New Roman"/>
            </a:endParaRPr>
          </a:p>
          <a:p>
            <a:pPr marL="0" lvl="0" indent="0" rtl="0">
              <a:lnSpc>
                <a:spcPct val="100000"/>
              </a:lnSpc>
              <a:spcBef>
                <a:spcPts val="1600"/>
              </a:spcBef>
              <a:spcAft>
                <a:spcPts val="1600"/>
              </a:spcAft>
              <a:buNone/>
            </a:pPr>
            <a:r>
              <a:rPr lang="en" sz="1600" dirty="0">
                <a:solidFill>
                  <a:srgbClr val="000000"/>
                </a:solidFill>
                <a:latin typeface="Times New Roman"/>
                <a:ea typeface="Times New Roman"/>
                <a:cs typeface="Times New Roman"/>
                <a:sym typeface="Times New Roman"/>
              </a:rPr>
              <a:t>Build an easy, </a:t>
            </a:r>
            <a:r>
              <a:rPr lang="en" sz="1600" b="1" dirty="0">
                <a:solidFill>
                  <a:srgbClr val="000000"/>
                </a:solidFill>
                <a:latin typeface="Times New Roman"/>
                <a:ea typeface="Times New Roman"/>
                <a:cs typeface="Times New Roman"/>
                <a:sym typeface="Times New Roman"/>
              </a:rPr>
              <a:t>‘farmer centric’</a:t>
            </a:r>
            <a:r>
              <a:rPr lang="en" sz="1600" dirty="0">
                <a:solidFill>
                  <a:srgbClr val="000000"/>
                </a:solidFill>
                <a:latin typeface="Times New Roman"/>
                <a:ea typeface="Times New Roman"/>
                <a:cs typeface="Times New Roman"/>
                <a:sym typeface="Times New Roman"/>
              </a:rPr>
              <a:t> GUI in order to help them understand the analysis and help them implement tasks according to requirements.</a:t>
            </a:r>
            <a:endParaRPr sz="1600" dirty="0">
              <a:solidFill>
                <a:srgbClr val="000000"/>
              </a:solidFill>
              <a:latin typeface="Times New Roman"/>
              <a:ea typeface="Times New Roman"/>
              <a:cs typeface="Times New Roman"/>
              <a:sym typeface="Times New Roman"/>
            </a:endParaRPr>
          </a:p>
        </p:txBody>
      </p:sp>
      <p:sp>
        <p:nvSpPr>
          <p:cNvPr id="86" name="Google Shape;86;p17"/>
          <p:cNvSpPr txBox="1">
            <a:spLocks noGrp="1"/>
          </p:cNvSpPr>
          <p:nvPr>
            <p:ph type="title"/>
          </p:nvPr>
        </p:nvSpPr>
        <p:spPr>
          <a:xfrm>
            <a:off x="898050" y="393150"/>
            <a:ext cx="7347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Times New Roman"/>
                <a:ea typeface="Times New Roman"/>
                <a:cs typeface="Times New Roman"/>
                <a:sym typeface="Times New Roman"/>
              </a:rPr>
              <a:t>PROPOSED WORK AND METHODOLOGY</a:t>
            </a:r>
            <a:endParaRPr b="1">
              <a:latin typeface="Times New Roman"/>
              <a:ea typeface="Times New Roman"/>
              <a:cs typeface="Times New Roman"/>
              <a:sym typeface="Times New Roman"/>
            </a:endParaRPr>
          </a:p>
        </p:txBody>
      </p:sp>
      <p:pic>
        <p:nvPicPr>
          <p:cNvPr id="87" name="Google Shape;87;p17"/>
          <p:cNvPicPr preferRelativeResize="0"/>
          <p:nvPr/>
        </p:nvPicPr>
        <p:blipFill>
          <a:blip r:embed="rId3">
            <a:alphaModFix/>
          </a:blip>
          <a:stretch>
            <a:fillRect/>
          </a:stretch>
        </p:blipFill>
        <p:spPr>
          <a:xfrm>
            <a:off x="4572000" y="1076275"/>
            <a:ext cx="3814324" cy="381432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pic>
        <p:nvPicPr>
          <p:cNvPr id="92" name="Google Shape;92;p18"/>
          <p:cNvPicPr preferRelativeResize="0"/>
          <p:nvPr/>
        </p:nvPicPr>
        <p:blipFill rotWithShape="1">
          <a:blip r:embed="rId3">
            <a:alphaModFix/>
          </a:blip>
          <a:srcRect t="-6921" b="5583"/>
          <a:stretch/>
        </p:blipFill>
        <p:spPr>
          <a:xfrm>
            <a:off x="0" y="0"/>
            <a:ext cx="3094262" cy="4936050"/>
          </a:xfrm>
          <a:prstGeom prst="rect">
            <a:avLst/>
          </a:prstGeom>
          <a:noFill/>
          <a:ln>
            <a:noFill/>
          </a:ln>
        </p:spPr>
      </p:pic>
      <p:sp>
        <p:nvSpPr>
          <p:cNvPr id="93" name="Google Shape;93;p18"/>
          <p:cNvSpPr txBox="1">
            <a:spLocks noGrp="1"/>
          </p:cNvSpPr>
          <p:nvPr>
            <p:ph type="title"/>
          </p:nvPr>
        </p:nvSpPr>
        <p:spPr>
          <a:xfrm>
            <a:off x="2030699" y="377475"/>
            <a:ext cx="5364013"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latin typeface="Times New Roman"/>
                <a:ea typeface="Times New Roman"/>
                <a:cs typeface="Times New Roman"/>
                <a:sym typeface="Times New Roman"/>
              </a:rPr>
              <a:t>NOVELTY OF THE PROJECT</a:t>
            </a:r>
            <a:endParaRPr b="1" dirty="0">
              <a:latin typeface="Times New Roman"/>
              <a:ea typeface="Times New Roman"/>
              <a:cs typeface="Times New Roman"/>
              <a:sym typeface="Times New Roman"/>
            </a:endParaRPr>
          </a:p>
        </p:txBody>
      </p:sp>
      <p:sp>
        <p:nvSpPr>
          <p:cNvPr id="94" name="Google Shape;94;p18"/>
          <p:cNvSpPr txBox="1">
            <a:spLocks noGrp="1"/>
          </p:cNvSpPr>
          <p:nvPr>
            <p:ph type="body" idx="1"/>
          </p:nvPr>
        </p:nvSpPr>
        <p:spPr>
          <a:xfrm>
            <a:off x="3428675" y="1196443"/>
            <a:ext cx="5185200" cy="3569582"/>
          </a:xfrm>
          <a:prstGeom prst="rect">
            <a:avLst/>
          </a:prstGeom>
        </p:spPr>
        <p:txBody>
          <a:bodyPr spcFirstLastPara="1" wrap="square" lIns="91425" tIns="91425" rIns="91425" bIns="91425" anchor="t" anchorCtr="0">
            <a:noAutofit/>
          </a:bodyPr>
          <a:lstStyle/>
          <a:p>
            <a:pPr marL="0" lvl="0" indent="0" algn="just" rtl="0">
              <a:lnSpc>
                <a:spcPct val="115000"/>
              </a:lnSpc>
              <a:spcBef>
                <a:spcPts val="0"/>
              </a:spcBef>
              <a:spcAft>
                <a:spcPts val="0"/>
              </a:spcAft>
              <a:buNone/>
            </a:pPr>
            <a:r>
              <a:rPr lang="en" dirty="0">
                <a:solidFill>
                  <a:srgbClr val="000000"/>
                </a:solidFill>
                <a:latin typeface="Times New Roman"/>
                <a:ea typeface="Times New Roman"/>
                <a:cs typeface="Times New Roman"/>
                <a:sym typeface="Times New Roman"/>
              </a:rPr>
              <a:t>An innovative solution in beekeeping developed by a combination of IoT, data analysis, and app development.</a:t>
            </a:r>
            <a:endParaRPr dirty="0">
              <a:solidFill>
                <a:srgbClr val="000000"/>
              </a:solidFill>
              <a:latin typeface="Times New Roman"/>
              <a:ea typeface="Times New Roman"/>
              <a:cs typeface="Times New Roman"/>
              <a:sym typeface="Times New Roman"/>
            </a:endParaRPr>
          </a:p>
          <a:p>
            <a:pPr marL="0" lvl="0" indent="0" algn="just" rtl="0">
              <a:lnSpc>
                <a:spcPct val="115000"/>
              </a:lnSpc>
              <a:spcBef>
                <a:spcPts val="1600"/>
              </a:spcBef>
              <a:spcAft>
                <a:spcPts val="0"/>
              </a:spcAft>
              <a:buNone/>
            </a:pPr>
            <a:r>
              <a:rPr lang="en" dirty="0">
                <a:solidFill>
                  <a:srgbClr val="000000"/>
                </a:solidFill>
                <a:latin typeface="Times New Roman"/>
                <a:ea typeface="Times New Roman"/>
                <a:cs typeface="Times New Roman"/>
                <a:sym typeface="Times New Roman"/>
              </a:rPr>
              <a:t>Help for beekeeping farmers through robust decision making.</a:t>
            </a:r>
            <a:endParaRPr dirty="0">
              <a:solidFill>
                <a:srgbClr val="000000"/>
              </a:solidFill>
              <a:latin typeface="Times New Roman"/>
              <a:ea typeface="Times New Roman"/>
              <a:cs typeface="Times New Roman"/>
              <a:sym typeface="Times New Roman"/>
            </a:endParaRPr>
          </a:p>
          <a:p>
            <a:pPr marL="0" lvl="0" indent="0" algn="just" rtl="0">
              <a:lnSpc>
                <a:spcPct val="115000"/>
              </a:lnSpc>
              <a:spcBef>
                <a:spcPts val="1600"/>
              </a:spcBef>
              <a:spcAft>
                <a:spcPts val="0"/>
              </a:spcAft>
              <a:buNone/>
            </a:pPr>
            <a:r>
              <a:rPr lang="en" dirty="0">
                <a:solidFill>
                  <a:srgbClr val="000000"/>
                </a:solidFill>
                <a:latin typeface="Times New Roman"/>
                <a:ea typeface="Times New Roman"/>
                <a:cs typeface="Times New Roman"/>
                <a:sym typeface="Times New Roman"/>
              </a:rPr>
              <a:t>Simple, easy to use, farmer-centric mobile application to represent real-time data analysis in simple graphical format.</a:t>
            </a:r>
            <a:endParaRPr dirty="0">
              <a:solidFill>
                <a:srgbClr val="000000"/>
              </a:solidFill>
              <a:latin typeface="Times New Roman"/>
              <a:ea typeface="Times New Roman"/>
              <a:cs typeface="Times New Roman"/>
              <a:sym typeface="Times New Roman"/>
            </a:endParaRPr>
          </a:p>
          <a:p>
            <a:pPr marL="0" lvl="0" indent="0" algn="just" rtl="0">
              <a:lnSpc>
                <a:spcPct val="115000"/>
              </a:lnSpc>
              <a:spcBef>
                <a:spcPts val="1600"/>
              </a:spcBef>
              <a:spcAft>
                <a:spcPts val="1600"/>
              </a:spcAft>
              <a:buNone/>
            </a:pPr>
            <a:r>
              <a:rPr lang="en" dirty="0">
                <a:solidFill>
                  <a:srgbClr val="000000"/>
                </a:solidFill>
                <a:latin typeface="Times New Roman"/>
                <a:ea typeface="Times New Roman"/>
                <a:cs typeface="Times New Roman"/>
                <a:sym typeface="Times New Roman"/>
              </a:rPr>
              <a:t>Increases the yield of the products of a beehive.</a:t>
            </a:r>
            <a:endParaRPr dirty="0">
              <a:solidFill>
                <a:srgbClr val="000000"/>
              </a:solidFill>
              <a:latin typeface="Times New Roman"/>
              <a:ea typeface="Times New Roman"/>
              <a:cs typeface="Times New Roman"/>
              <a:sym typeface="Times New Roman"/>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19"/>
          <p:cNvSpPr txBox="1">
            <a:spLocks noGrp="1"/>
          </p:cNvSpPr>
          <p:nvPr>
            <p:ph type="title"/>
          </p:nvPr>
        </p:nvSpPr>
        <p:spPr>
          <a:xfrm>
            <a:off x="2769900" y="453675"/>
            <a:ext cx="3604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Times New Roman"/>
                <a:ea typeface="Times New Roman"/>
                <a:cs typeface="Times New Roman"/>
                <a:sym typeface="Times New Roman"/>
              </a:rPr>
              <a:t>REAL TIME USAGE</a:t>
            </a:r>
            <a:endParaRPr b="1">
              <a:latin typeface="Times New Roman"/>
              <a:ea typeface="Times New Roman"/>
              <a:cs typeface="Times New Roman"/>
              <a:sym typeface="Times New Roman"/>
            </a:endParaRPr>
          </a:p>
        </p:txBody>
      </p:sp>
      <p:pic>
        <p:nvPicPr>
          <p:cNvPr id="100" name="Google Shape;100;p19"/>
          <p:cNvPicPr preferRelativeResize="0"/>
          <p:nvPr/>
        </p:nvPicPr>
        <p:blipFill rotWithShape="1">
          <a:blip r:embed="rId3">
            <a:alphaModFix/>
          </a:blip>
          <a:srcRect l="5173" t="4860" r="34315" b="5121"/>
          <a:stretch/>
        </p:blipFill>
        <p:spPr>
          <a:xfrm>
            <a:off x="2958712" y="1457275"/>
            <a:ext cx="3378974" cy="3351324"/>
          </a:xfrm>
          <a:prstGeom prst="rect">
            <a:avLst/>
          </a:prstGeom>
          <a:noFill/>
          <a:ln>
            <a:noFill/>
          </a:ln>
        </p:spPr>
      </p:pic>
      <p:sp>
        <p:nvSpPr>
          <p:cNvPr id="101" name="Google Shape;101;p19"/>
          <p:cNvSpPr txBox="1">
            <a:spLocks noGrp="1"/>
          </p:cNvSpPr>
          <p:nvPr>
            <p:ph type="body" idx="1"/>
          </p:nvPr>
        </p:nvSpPr>
        <p:spPr>
          <a:xfrm>
            <a:off x="158800" y="1381075"/>
            <a:ext cx="4066800" cy="14928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400">
                <a:solidFill>
                  <a:srgbClr val="000000"/>
                </a:solidFill>
                <a:latin typeface="Times New Roman"/>
                <a:ea typeface="Times New Roman"/>
                <a:cs typeface="Times New Roman"/>
                <a:sym typeface="Times New Roman"/>
              </a:rPr>
              <a:t>In developing nations like India, traditional farmers put wet gunny bags to maintain desired temperature and humidity using their own intuition which  may lead to low yield due to human errors.</a:t>
            </a:r>
            <a:endParaRPr sz="1400">
              <a:solidFill>
                <a:srgbClr val="000000"/>
              </a:solidFill>
              <a:latin typeface="Times New Roman"/>
              <a:ea typeface="Times New Roman"/>
              <a:cs typeface="Times New Roman"/>
              <a:sym typeface="Times New Roman"/>
            </a:endParaRPr>
          </a:p>
        </p:txBody>
      </p:sp>
      <p:sp>
        <p:nvSpPr>
          <p:cNvPr id="102" name="Google Shape;102;p19"/>
          <p:cNvSpPr txBox="1"/>
          <p:nvPr/>
        </p:nvSpPr>
        <p:spPr>
          <a:xfrm>
            <a:off x="311200" y="3433500"/>
            <a:ext cx="4502100" cy="1290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Times New Roman"/>
                <a:ea typeface="Times New Roman"/>
                <a:cs typeface="Times New Roman"/>
                <a:sym typeface="Times New Roman"/>
              </a:rPr>
              <a:t>Temperature and Humidity inside the                        beehives play very important role in the </a:t>
            </a:r>
            <a:endParaRPr>
              <a:latin typeface="Times New Roman"/>
              <a:ea typeface="Times New Roman"/>
              <a:cs typeface="Times New Roman"/>
              <a:sym typeface="Times New Roman"/>
            </a:endParaRPr>
          </a:p>
          <a:p>
            <a:pPr marL="0" lvl="0" indent="0" algn="l" rtl="0">
              <a:spcBef>
                <a:spcPts val="0"/>
              </a:spcBef>
              <a:spcAft>
                <a:spcPts val="0"/>
              </a:spcAft>
              <a:buNone/>
            </a:pPr>
            <a:r>
              <a:rPr lang="en">
                <a:latin typeface="Times New Roman"/>
                <a:ea typeface="Times New Roman"/>
                <a:cs typeface="Times New Roman"/>
                <a:sym typeface="Times New Roman"/>
              </a:rPr>
              <a:t>process of getting best yield. Hence, analysing  </a:t>
            </a:r>
            <a:endParaRPr>
              <a:latin typeface="Times New Roman"/>
              <a:ea typeface="Times New Roman"/>
              <a:cs typeface="Times New Roman"/>
              <a:sym typeface="Times New Roman"/>
            </a:endParaRPr>
          </a:p>
          <a:p>
            <a:pPr marL="0" lvl="0" indent="0" algn="l" rtl="0">
              <a:spcBef>
                <a:spcPts val="0"/>
              </a:spcBef>
              <a:spcAft>
                <a:spcPts val="0"/>
              </a:spcAft>
              <a:buNone/>
            </a:pPr>
            <a:r>
              <a:rPr lang="en">
                <a:latin typeface="Times New Roman"/>
                <a:ea typeface="Times New Roman"/>
                <a:cs typeface="Times New Roman"/>
                <a:sym typeface="Times New Roman"/>
              </a:rPr>
              <a:t>it will help in making better decisions</a:t>
            </a:r>
            <a:endParaRPr>
              <a:latin typeface="Times New Roman"/>
              <a:ea typeface="Times New Roman"/>
              <a:cs typeface="Times New Roman"/>
              <a:sym typeface="Times New Roman"/>
            </a:endParaRPr>
          </a:p>
        </p:txBody>
      </p:sp>
      <p:sp>
        <p:nvSpPr>
          <p:cNvPr id="103" name="Google Shape;103;p19"/>
          <p:cNvSpPr txBox="1">
            <a:spLocks noGrp="1"/>
          </p:cNvSpPr>
          <p:nvPr>
            <p:ph type="body" idx="1"/>
          </p:nvPr>
        </p:nvSpPr>
        <p:spPr>
          <a:xfrm>
            <a:off x="5272500" y="1381075"/>
            <a:ext cx="3699900" cy="14928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400">
                <a:solidFill>
                  <a:srgbClr val="000000"/>
                </a:solidFill>
                <a:latin typeface="Times New Roman"/>
                <a:ea typeface="Times New Roman"/>
                <a:cs typeface="Times New Roman"/>
                <a:sym typeface="Times New Roman"/>
              </a:rPr>
              <a:t>Tracking the weight through analysis will help the farmer to know how frequently he has to                        open the beehive. This will help to reduce the disturbance caused to bees.</a:t>
            </a:r>
            <a:endParaRPr sz="1400">
              <a:solidFill>
                <a:srgbClr val="000000"/>
              </a:solidFill>
              <a:latin typeface="Times New Roman"/>
              <a:ea typeface="Times New Roman"/>
              <a:cs typeface="Times New Roman"/>
              <a:sym typeface="Times New Roman"/>
            </a:endParaRPr>
          </a:p>
        </p:txBody>
      </p:sp>
      <p:sp>
        <p:nvSpPr>
          <p:cNvPr id="104" name="Google Shape;104;p19"/>
          <p:cNvSpPr txBox="1">
            <a:spLocks noGrp="1"/>
          </p:cNvSpPr>
          <p:nvPr>
            <p:ph type="body" idx="1"/>
          </p:nvPr>
        </p:nvSpPr>
        <p:spPr>
          <a:xfrm>
            <a:off x="5497350" y="3332550"/>
            <a:ext cx="3604200" cy="16503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400">
                <a:solidFill>
                  <a:srgbClr val="000000"/>
                </a:solidFill>
                <a:latin typeface="Times New Roman"/>
                <a:ea typeface="Times New Roman"/>
                <a:cs typeface="Times New Roman"/>
                <a:sym typeface="Times New Roman"/>
              </a:rPr>
              <a:t>           Mobile App will have pictorial and graphical information of analysis which will help farmer to know when to go and put   wet gunny bag on the beehive. This will lead to a robust decision making thereby reducing human errors</a:t>
            </a:r>
            <a:endParaRPr sz="1400">
              <a:solidFill>
                <a:srgbClr val="000000"/>
              </a:solidFill>
              <a:latin typeface="Times New Roman"/>
              <a:ea typeface="Times New Roman"/>
              <a:cs typeface="Times New Roman"/>
              <a:sym typeface="Times New Roman"/>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20"/>
          <p:cNvSpPr txBox="1">
            <a:spLocks noGrp="1"/>
          </p:cNvSpPr>
          <p:nvPr>
            <p:ph type="title"/>
          </p:nvPr>
        </p:nvSpPr>
        <p:spPr>
          <a:xfrm>
            <a:off x="2665800" y="419075"/>
            <a:ext cx="3812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Times New Roman"/>
                <a:ea typeface="Times New Roman"/>
                <a:cs typeface="Times New Roman"/>
                <a:sym typeface="Times New Roman"/>
              </a:rPr>
              <a:t>TECHNOLOGY USED</a:t>
            </a:r>
            <a:endParaRPr b="1">
              <a:latin typeface="Times New Roman"/>
              <a:ea typeface="Times New Roman"/>
              <a:cs typeface="Times New Roman"/>
              <a:sym typeface="Times New Roman"/>
            </a:endParaRPr>
          </a:p>
        </p:txBody>
      </p:sp>
      <p:pic>
        <p:nvPicPr>
          <p:cNvPr id="110" name="Google Shape;110;p20"/>
          <p:cNvPicPr preferRelativeResize="0"/>
          <p:nvPr/>
        </p:nvPicPr>
        <p:blipFill>
          <a:blip r:embed="rId3">
            <a:alphaModFix/>
          </a:blip>
          <a:stretch>
            <a:fillRect/>
          </a:stretch>
        </p:blipFill>
        <p:spPr>
          <a:xfrm>
            <a:off x="4425800" y="1245975"/>
            <a:ext cx="4054540" cy="3165625"/>
          </a:xfrm>
          <a:prstGeom prst="rect">
            <a:avLst/>
          </a:prstGeom>
          <a:noFill/>
          <a:ln>
            <a:noFill/>
          </a:ln>
        </p:spPr>
      </p:pic>
      <p:sp>
        <p:nvSpPr>
          <p:cNvPr id="111" name="Google Shape;111;p20"/>
          <p:cNvSpPr txBox="1">
            <a:spLocks noGrp="1"/>
          </p:cNvSpPr>
          <p:nvPr>
            <p:ph type="body" idx="1"/>
          </p:nvPr>
        </p:nvSpPr>
        <p:spPr>
          <a:xfrm>
            <a:off x="726125" y="1245975"/>
            <a:ext cx="6604500" cy="36555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Clr>
                <a:srgbClr val="000000"/>
              </a:buClr>
              <a:buSzPts val="1400"/>
              <a:buFont typeface="Times New Roman"/>
              <a:buChar char="❏"/>
            </a:pPr>
            <a:r>
              <a:rPr lang="en" sz="1400">
                <a:solidFill>
                  <a:srgbClr val="000000"/>
                </a:solidFill>
                <a:latin typeface="Times New Roman"/>
                <a:ea typeface="Times New Roman"/>
                <a:cs typeface="Times New Roman"/>
                <a:sym typeface="Times New Roman"/>
              </a:rPr>
              <a:t>Figma (for WireFrame)</a:t>
            </a:r>
            <a:endParaRPr sz="1400">
              <a:solidFill>
                <a:srgbClr val="000000"/>
              </a:solidFill>
              <a:latin typeface="Times New Roman"/>
              <a:ea typeface="Times New Roman"/>
              <a:cs typeface="Times New Roman"/>
              <a:sym typeface="Times New Roman"/>
            </a:endParaRPr>
          </a:p>
          <a:p>
            <a:pPr marL="457200" lvl="0" indent="-317500" algn="l" rtl="0">
              <a:spcBef>
                <a:spcPts val="0"/>
              </a:spcBef>
              <a:spcAft>
                <a:spcPts val="0"/>
              </a:spcAft>
              <a:buClr>
                <a:srgbClr val="000000"/>
              </a:buClr>
              <a:buSzPts val="1400"/>
              <a:buFont typeface="Times New Roman"/>
              <a:buChar char="❏"/>
            </a:pPr>
            <a:r>
              <a:rPr lang="en" sz="1400">
                <a:solidFill>
                  <a:srgbClr val="000000"/>
                </a:solidFill>
                <a:latin typeface="Times New Roman"/>
                <a:ea typeface="Times New Roman"/>
                <a:cs typeface="Times New Roman"/>
                <a:sym typeface="Times New Roman"/>
              </a:rPr>
              <a:t>Datasets (for Analysis and Visualization)</a:t>
            </a:r>
            <a:endParaRPr sz="1400">
              <a:solidFill>
                <a:srgbClr val="000000"/>
              </a:solidFill>
              <a:latin typeface="Times New Roman"/>
              <a:ea typeface="Times New Roman"/>
              <a:cs typeface="Times New Roman"/>
              <a:sym typeface="Times New Roman"/>
            </a:endParaRPr>
          </a:p>
          <a:p>
            <a:pPr marL="457200" lvl="0" indent="-317500" algn="l" rtl="0">
              <a:spcBef>
                <a:spcPts val="0"/>
              </a:spcBef>
              <a:spcAft>
                <a:spcPts val="0"/>
              </a:spcAft>
              <a:buClr>
                <a:srgbClr val="000000"/>
              </a:buClr>
              <a:buSzPts val="1400"/>
              <a:buFont typeface="Times New Roman"/>
              <a:buChar char="❏"/>
            </a:pPr>
            <a:r>
              <a:rPr lang="en" sz="1400">
                <a:solidFill>
                  <a:srgbClr val="000000"/>
                </a:solidFill>
                <a:latin typeface="Times New Roman"/>
                <a:ea typeface="Times New Roman"/>
                <a:cs typeface="Times New Roman"/>
                <a:sym typeface="Times New Roman"/>
              </a:rPr>
              <a:t>Flutter Framework</a:t>
            </a:r>
            <a:endParaRPr sz="1400">
              <a:solidFill>
                <a:srgbClr val="000000"/>
              </a:solidFill>
              <a:latin typeface="Times New Roman"/>
              <a:ea typeface="Times New Roman"/>
              <a:cs typeface="Times New Roman"/>
              <a:sym typeface="Times New Roman"/>
            </a:endParaRPr>
          </a:p>
          <a:p>
            <a:pPr marL="457200" lvl="0" indent="-317500" algn="l" rtl="0">
              <a:spcBef>
                <a:spcPts val="0"/>
              </a:spcBef>
              <a:spcAft>
                <a:spcPts val="0"/>
              </a:spcAft>
              <a:buClr>
                <a:srgbClr val="000000"/>
              </a:buClr>
              <a:buSzPts val="1400"/>
              <a:buFont typeface="Times New Roman"/>
              <a:buChar char="❏"/>
            </a:pPr>
            <a:r>
              <a:rPr lang="en" sz="1400">
                <a:solidFill>
                  <a:srgbClr val="000000"/>
                </a:solidFill>
                <a:latin typeface="Times New Roman"/>
                <a:ea typeface="Times New Roman"/>
                <a:cs typeface="Times New Roman"/>
                <a:sym typeface="Times New Roman"/>
              </a:rPr>
              <a:t>Android Virtual Device (Android Studio)</a:t>
            </a:r>
            <a:endParaRPr sz="1400">
              <a:solidFill>
                <a:srgbClr val="000000"/>
              </a:solidFill>
              <a:latin typeface="Times New Roman"/>
              <a:ea typeface="Times New Roman"/>
              <a:cs typeface="Times New Roman"/>
              <a:sym typeface="Times New Roman"/>
            </a:endParaRPr>
          </a:p>
          <a:p>
            <a:pPr marL="457200" lvl="0" indent="-317500" algn="l" rtl="0">
              <a:spcBef>
                <a:spcPts val="0"/>
              </a:spcBef>
              <a:spcAft>
                <a:spcPts val="0"/>
              </a:spcAft>
              <a:buClr>
                <a:srgbClr val="000000"/>
              </a:buClr>
              <a:buSzPts val="1400"/>
              <a:buFont typeface="Times New Roman"/>
              <a:buChar char="❏"/>
            </a:pPr>
            <a:r>
              <a:rPr lang="en" sz="1400">
                <a:solidFill>
                  <a:srgbClr val="000000"/>
                </a:solidFill>
                <a:latin typeface="Times New Roman"/>
                <a:ea typeface="Times New Roman"/>
                <a:cs typeface="Times New Roman"/>
                <a:sym typeface="Times New Roman"/>
              </a:rPr>
              <a:t>Amazon Web Services (Cloud)</a:t>
            </a:r>
            <a:endParaRPr sz="1400">
              <a:solidFill>
                <a:srgbClr val="000000"/>
              </a:solidFill>
              <a:latin typeface="Times New Roman"/>
              <a:ea typeface="Times New Roman"/>
              <a:cs typeface="Times New Roman"/>
              <a:sym typeface="Times New Roman"/>
            </a:endParaRPr>
          </a:p>
          <a:p>
            <a:pPr marL="457200" lvl="0" indent="-317500" algn="l" rtl="0">
              <a:spcBef>
                <a:spcPts val="0"/>
              </a:spcBef>
              <a:spcAft>
                <a:spcPts val="0"/>
              </a:spcAft>
              <a:buClr>
                <a:srgbClr val="000000"/>
              </a:buClr>
              <a:buSzPts val="1400"/>
              <a:buFont typeface="Times New Roman"/>
              <a:buChar char="❏"/>
            </a:pPr>
            <a:r>
              <a:rPr lang="en" sz="1400">
                <a:solidFill>
                  <a:srgbClr val="000000"/>
                </a:solidFill>
                <a:latin typeface="Times New Roman"/>
                <a:ea typeface="Times New Roman"/>
                <a:cs typeface="Times New Roman"/>
                <a:sym typeface="Times New Roman"/>
              </a:rPr>
              <a:t>Text Editor (VS Code)</a:t>
            </a:r>
            <a:endParaRPr sz="1400">
              <a:solidFill>
                <a:srgbClr val="000000"/>
              </a:solidFill>
              <a:latin typeface="Times New Roman"/>
              <a:ea typeface="Times New Roman"/>
              <a:cs typeface="Times New Roman"/>
              <a:sym typeface="Times New Roman"/>
            </a:endParaRPr>
          </a:p>
          <a:p>
            <a:pPr marL="0" lvl="0" indent="0" algn="l" rtl="0">
              <a:spcBef>
                <a:spcPts val="1600"/>
              </a:spcBef>
              <a:spcAft>
                <a:spcPts val="0"/>
              </a:spcAft>
              <a:buNone/>
            </a:pPr>
            <a:r>
              <a:rPr lang="en" sz="1400" b="1">
                <a:solidFill>
                  <a:srgbClr val="000000"/>
                </a:solidFill>
                <a:latin typeface="Times New Roman"/>
                <a:ea typeface="Times New Roman"/>
                <a:cs typeface="Times New Roman"/>
                <a:sym typeface="Times New Roman"/>
              </a:rPr>
              <a:t>Programming Languages used:</a:t>
            </a:r>
            <a:endParaRPr sz="1400" b="1">
              <a:solidFill>
                <a:srgbClr val="000000"/>
              </a:solidFill>
              <a:latin typeface="Times New Roman"/>
              <a:ea typeface="Times New Roman"/>
              <a:cs typeface="Times New Roman"/>
              <a:sym typeface="Times New Roman"/>
            </a:endParaRPr>
          </a:p>
          <a:p>
            <a:pPr marL="457200" lvl="0" indent="-317500" algn="l" rtl="0">
              <a:spcBef>
                <a:spcPts val="1600"/>
              </a:spcBef>
              <a:spcAft>
                <a:spcPts val="0"/>
              </a:spcAft>
              <a:buClr>
                <a:srgbClr val="000000"/>
              </a:buClr>
              <a:buSzPts val="1400"/>
              <a:buFont typeface="Times New Roman"/>
              <a:buChar char="➔"/>
            </a:pPr>
            <a:r>
              <a:rPr lang="en" sz="1400">
                <a:solidFill>
                  <a:srgbClr val="000000"/>
                </a:solidFill>
                <a:latin typeface="Times New Roman"/>
                <a:ea typeface="Times New Roman"/>
                <a:cs typeface="Times New Roman"/>
                <a:sym typeface="Times New Roman"/>
              </a:rPr>
              <a:t>Dart for App Development</a:t>
            </a:r>
            <a:endParaRPr sz="1400">
              <a:solidFill>
                <a:srgbClr val="000000"/>
              </a:solidFill>
              <a:latin typeface="Times New Roman"/>
              <a:ea typeface="Times New Roman"/>
              <a:cs typeface="Times New Roman"/>
              <a:sym typeface="Times New Roman"/>
            </a:endParaRPr>
          </a:p>
          <a:p>
            <a:pPr marL="457200" lvl="0" indent="-317500" algn="l" rtl="0">
              <a:spcBef>
                <a:spcPts val="0"/>
              </a:spcBef>
              <a:spcAft>
                <a:spcPts val="0"/>
              </a:spcAft>
              <a:buClr>
                <a:srgbClr val="000000"/>
              </a:buClr>
              <a:buSzPts val="1400"/>
              <a:buFont typeface="Times New Roman"/>
              <a:buChar char="➔"/>
            </a:pPr>
            <a:r>
              <a:rPr lang="en" sz="1400">
                <a:solidFill>
                  <a:srgbClr val="000000"/>
                </a:solidFill>
                <a:latin typeface="Times New Roman"/>
                <a:ea typeface="Times New Roman"/>
                <a:cs typeface="Times New Roman"/>
                <a:sym typeface="Times New Roman"/>
              </a:rPr>
              <a:t>Python for Data Analysis</a:t>
            </a:r>
            <a:endParaRPr sz="1400">
              <a:solidFill>
                <a:srgbClr val="000000"/>
              </a:solidFill>
              <a:latin typeface="Times New Roman"/>
              <a:ea typeface="Times New Roman"/>
              <a:cs typeface="Times New Roman"/>
              <a:sym typeface="Times New Roman"/>
            </a:endParaRPr>
          </a:p>
          <a:p>
            <a:pPr marL="0" lvl="0" indent="0" algn="l" rtl="0">
              <a:spcBef>
                <a:spcPts val="1600"/>
              </a:spcBef>
              <a:spcAft>
                <a:spcPts val="1600"/>
              </a:spcAft>
              <a:buNone/>
            </a:pPr>
            <a:r>
              <a:rPr lang="en" sz="1400" b="1">
                <a:solidFill>
                  <a:srgbClr val="000000"/>
                </a:solidFill>
                <a:latin typeface="Times New Roman"/>
                <a:ea typeface="Times New Roman"/>
                <a:cs typeface="Times New Roman"/>
                <a:sym typeface="Times New Roman"/>
              </a:rPr>
              <a:t>Python Libraries used:</a:t>
            </a:r>
            <a:br>
              <a:rPr lang="en" sz="1400" b="1">
                <a:solidFill>
                  <a:srgbClr val="000000"/>
                </a:solidFill>
                <a:latin typeface="Times New Roman"/>
                <a:ea typeface="Times New Roman"/>
                <a:cs typeface="Times New Roman"/>
                <a:sym typeface="Times New Roman"/>
              </a:rPr>
            </a:br>
            <a:r>
              <a:rPr lang="en" sz="1400" b="1">
                <a:solidFill>
                  <a:srgbClr val="000000"/>
                </a:solidFill>
                <a:latin typeface="Times New Roman"/>
                <a:ea typeface="Times New Roman"/>
                <a:cs typeface="Times New Roman"/>
                <a:sym typeface="Times New Roman"/>
              </a:rPr>
              <a:t>	</a:t>
            </a:r>
            <a:r>
              <a:rPr lang="en" sz="1400">
                <a:solidFill>
                  <a:srgbClr val="000000"/>
                </a:solidFill>
                <a:latin typeface="Times New Roman"/>
                <a:ea typeface="Times New Roman"/>
                <a:cs typeface="Times New Roman"/>
                <a:sym typeface="Times New Roman"/>
              </a:rPr>
              <a:t>numpy, matplotlib, plotly, seaborn, pandas, datetime, etc.</a:t>
            </a:r>
            <a:endParaRPr sz="1400">
              <a:solidFill>
                <a:srgbClr val="000000"/>
              </a:solidFill>
              <a:latin typeface="Times New Roman"/>
              <a:ea typeface="Times New Roman"/>
              <a:cs typeface="Times New Roman"/>
              <a:sym typeface="Times New Roman"/>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21"/>
          <p:cNvSpPr txBox="1">
            <a:spLocks noGrp="1"/>
          </p:cNvSpPr>
          <p:nvPr>
            <p:ph type="title"/>
          </p:nvPr>
        </p:nvSpPr>
        <p:spPr>
          <a:xfrm>
            <a:off x="370350" y="358550"/>
            <a:ext cx="8439696"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latin typeface="Times New Roman"/>
                <a:ea typeface="Times New Roman"/>
                <a:cs typeface="Times New Roman"/>
                <a:sym typeface="Times New Roman"/>
              </a:rPr>
              <a:t> OVERALL SYSTEM ARCHITECTURE DIAGRAM</a:t>
            </a:r>
            <a:endParaRPr b="1" dirty="0">
              <a:latin typeface="Times New Roman"/>
              <a:ea typeface="Times New Roman"/>
              <a:cs typeface="Times New Roman"/>
              <a:sym typeface="Times New Roman"/>
            </a:endParaRPr>
          </a:p>
        </p:txBody>
      </p:sp>
      <p:pic>
        <p:nvPicPr>
          <p:cNvPr id="117" name="Google Shape;117;p21"/>
          <p:cNvPicPr preferRelativeResize="0"/>
          <p:nvPr/>
        </p:nvPicPr>
        <p:blipFill>
          <a:blip r:embed="rId3">
            <a:alphaModFix/>
          </a:blip>
          <a:stretch>
            <a:fillRect/>
          </a:stretch>
        </p:blipFill>
        <p:spPr>
          <a:xfrm>
            <a:off x="895363" y="1109600"/>
            <a:ext cx="7353269" cy="3812349"/>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0F12D"/>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152</TotalTime>
  <Words>1403</Words>
  <Application>Microsoft Macintosh PowerPoint</Application>
  <PresentationFormat>On-screen Show (16:9)</PresentationFormat>
  <Paragraphs>89</Paragraphs>
  <Slides>21</Slides>
  <Notes>16</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21</vt:i4>
      </vt:variant>
    </vt:vector>
  </HeadingPairs>
  <TitlesOfParts>
    <vt:vector size="25" baseType="lpstr">
      <vt:lpstr>Arial</vt:lpstr>
      <vt:lpstr>Times New Roman</vt:lpstr>
      <vt:lpstr>Wingdings</vt:lpstr>
      <vt:lpstr>Simple Light</vt:lpstr>
      <vt:lpstr>Smart Monitoring System  For Beekeeping Farms</vt:lpstr>
      <vt:lpstr>Team Members:</vt:lpstr>
      <vt:lpstr>INTRODUCTION</vt:lpstr>
      <vt:lpstr>EXISTING WORK WITH LIMITATION</vt:lpstr>
      <vt:lpstr>PROPOSED WORK AND METHODOLOGY</vt:lpstr>
      <vt:lpstr>NOVELTY OF THE PROJECT</vt:lpstr>
      <vt:lpstr>REAL TIME USAGE</vt:lpstr>
      <vt:lpstr>TECHNOLOGY USED</vt:lpstr>
      <vt:lpstr> OVERALL SYSTEM ARCHITECTURE DIAGRAM</vt:lpstr>
      <vt:lpstr>LITERATURE REVIEW</vt:lpstr>
      <vt:lpstr>MODULE DESCRIPTION</vt:lpstr>
      <vt:lpstr>MODULE EXPLANATION</vt:lpstr>
      <vt:lpstr>IMPLEMENTATION AND CODING</vt:lpstr>
      <vt:lpstr>PowerPoint Presentation</vt:lpstr>
      <vt:lpstr>DEMO VIDEO</vt:lpstr>
      <vt:lpstr>TESTING</vt:lpstr>
      <vt:lpstr>PowerPoint Presentation</vt:lpstr>
      <vt:lpstr>PowerPoint Presentation</vt:lpstr>
      <vt:lpstr>PowerPoint Presentation</vt:lpstr>
      <vt:lpstr>PowerPoint Presentation</vt:lpstr>
      <vt:lpstr>SOURCES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Smart Monitoring System  For Beekeeping Farms</dc:title>
  <cp:lastModifiedBy>SANJAY MANDVIYA</cp:lastModifiedBy>
  <cp:revision>8</cp:revision>
  <dcterms:modified xsi:type="dcterms:W3CDTF">2020-10-26T13:44:50Z</dcterms:modified>
</cp:coreProperties>
</file>